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notesMasterIdLst>
    <p:notesMasterId r:id="rId153"/>
  </p:notesMasterIdLst>
  <p:sldIdLst>
    <p:sldId id="257" r:id="rId4"/>
    <p:sldId id="256" r:id="rId5"/>
    <p:sldId id="258" r:id="rId6"/>
    <p:sldId id="259" r:id="rId7"/>
    <p:sldId id="263" r:id="rId8"/>
    <p:sldId id="264" r:id="rId9"/>
    <p:sldId id="265" r:id="rId10"/>
    <p:sldId id="266" r:id="rId11"/>
    <p:sldId id="267" r:id="rId12"/>
    <p:sldId id="268" r:id="rId13"/>
    <p:sldId id="355" r:id="rId14"/>
    <p:sldId id="269" r:id="rId15"/>
    <p:sldId id="356" r:id="rId16"/>
    <p:sldId id="270" r:id="rId17"/>
    <p:sldId id="357" r:id="rId18"/>
    <p:sldId id="271" r:id="rId19"/>
    <p:sldId id="358" r:id="rId20"/>
    <p:sldId id="272" r:id="rId21"/>
    <p:sldId id="359" r:id="rId22"/>
    <p:sldId id="273" r:id="rId23"/>
    <p:sldId id="360" r:id="rId24"/>
    <p:sldId id="274" r:id="rId25"/>
    <p:sldId id="361" r:id="rId26"/>
    <p:sldId id="275" r:id="rId27"/>
    <p:sldId id="362" r:id="rId28"/>
    <p:sldId id="276" r:id="rId29"/>
    <p:sldId id="363" r:id="rId30"/>
    <p:sldId id="277" r:id="rId31"/>
    <p:sldId id="364" r:id="rId32"/>
    <p:sldId id="278" r:id="rId33"/>
    <p:sldId id="365" r:id="rId34"/>
    <p:sldId id="282" r:id="rId35"/>
    <p:sldId id="367" r:id="rId36"/>
    <p:sldId id="366" r:id="rId37"/>
    <p:sldId id="284" r:id="rId38"/>
    <p:sldId id="368" r:id="rId39"/>
    <p:sldId id="285" r:id="rId40"/>
    <p:sldId id="369" r:id="rId41"/>
    <p:sldId id="370" r:id="rId42"/>
    <p:sldId id="286" r:id="rId43"/>
    <p:sldId id="287" r:id="rId44"/>
    <p:sldId id="371" r:id="rId45"/>
    <p:sldId id="288" r:id="rId46"/>
    <p:sldId id="372" r:id="rId47"/>
    <p:sldId id="289" r:id="rId48"/>
    <p:sldId id="373" r:id="rId49"/>
    <p:sldId id="290" r:id="rId50"/>
    <p:sldId id="374" r:id="rId51"/>
    <p:sldId id="291" r:id="rId52"/>
    <p:sldId id="375" r:id="rId53"/>
    <p:sldId id="292" r:id="rId54"/>
    <p:sldId id="376" r:id="rId55"/>
    <p:sldId id="377" r:id="rId56"/>
    <p:sldId id="293" r:id="rId57"/>
    <p:sldId id="294" r:id="rId58"/>
    <p:sldId id="378" r:id="rId59"/>
    <p:sldId id="296" r:id="rId60"/>
    <p:sldId id="297" r:id="rId61"/>
    <p:sldId id="379" r:id="rId62"/>
    <p:sldId id="353" r:id="rId63"/>
    <p:sldId id="380" r:id="rId64"/>
    <p:sldId id="299" r:id="rId65"/>
    <p:sldId id="382" r:id="rId66"/>
    <p:sldId id="300" r:id="rId67"/>
    <p:sldId id="383" r:id="rId68"/>
    <p:sldId id="298" r:id="rId69"/>
    <p:sldId id="384" r:id="rId70"/>
    <p:sldId id="302" r:id="rId71"/>
    <p:sldId id="385" r:id="rId72"/>
    <p:sldId id="303" r:id="rId73"/>
    <p:sldId id="386" r:id="rId74"/>
    <p:sldId id="304" r:id="rId75"/>
    <p:sldId id="387" r:id="rId76"/>
    <p:sldId id="305" r:id="rId77"/>
    <p:sldId id="388" r:id="rId78"/>
    <p:sldId id="306" r:id="rId79"/>
    <p:sldId id="389" r:id="rId80"/>
    <p:sldId id="307" r:id="rId81"/>
    <p:sldId id="390" r:id="rId82"/>
    <p:sldId id="311" r:id="rId83"/>
    <p:sldId id="312" r:id="rId84"/>
    <p:sldId id="391" r:id="rId85"/>
    <p:sldId id="313" r:id="rId86"/>
    <p:sldId id="392" r:id="rId87"/>
    <p:sldId id="314" r:id="rId88"/>
    <p:sldId id="393" r:id="rId89"/>
    <p:sldId id="315" r:id="rId90"/>
    <p:sldId id="394" r:id="rId91"/>
    <p:sldId id="316" r:id="rId92"/>
    <p:sldId id="395" r:id="rId93"/>
    <p:sldId id="317" r:id="rId94"/>
    <p:sldId id="396" r:id="rId95"/>
    <p:sldId id="318" r:id="rId96"/>
    <p:sldId id="397" r:id="rId97"/>
    <p:sldId id="319" r:id="rId98"/>
    <p:sldId id="398" r:id="rId99"/>
    <p:sldId id="320" r:id="rId100"/>
    <p:sldId id="399" r:id="rId101"/>
    <p:sldId id="321" r:id="rId102"/>
    <p:sldId id="400" r:id="rId103"/>
    <p:sldId id="322" r:id="rId104"/>
    <p:sldId id="401" r:id="rId105"/>
    <p:sldId id="324" r:id="rId106"/>
    <p:sldId id="325" r:id="rId107"/>
    <p:sldId id="402" r:id="rId108"/>
    <p:sldId id="354" r:id="rId109"/>
    <p:sldId id="403" r:id="rId110"/>
    <p:sldId id="326" r:id="rId111"/>
    <p:sldId id="404" r:id="rId112"/>
    <p:sldId id="328" r:id="rId113"/>
    <p:sldId id="405" r:id="rId114"/>
    <p:sldId id="329" r:id="rId115"/>
    <p:sldId id="406" r:id="rId116"/>
    <p:sldId id="336" r:id="rId117"/>
    <p:sldId id="407" r:id="rId118"/>
    <p:sldId id="331" r:id="rId119"/>
    <p:sldId id="408" r:id="rId120"/>
    <p:sldId id="332" r:id="rId121"/>
    <p:sldId id="409" r:id="rId122"/>
    <p:sldId id="333" r:id="rId123"/>
    <p:sldId id="410" r:id="rId124"/>
    <p:sldId id="334" r:id="rId125"/>
    <p:sldId id="411" r:id="rId126"/>
    <p:sldId id="335" r:id="rId127"/>
    <p:sldId id="412" r:id="rId128"/>
    <p:sldId id="337" r:id="rId129"/>
    <p:sldId id="338" r:id="rId130"/>
    <p:sldId id="413" r:id="rId131"/>
    <p:sldId id="352" r:id="rId132"/>
    <p:sldId id="414" r:id="rId133"/>
    <p:sldId id="340" r:id="rId134"/>
    <p:sldId id="415" r:id="rId135"/>
    <p:sldId id="341" r:id="rId136"/>
    <p:sldId id="416" r:id="rId137"/>
    <p:sldId id="342" r:id="rId138"/>
    <p:sldId id="417" r:id="rId139"/>
    <p:sldId id="343" r:id="rId140"/>
    <p:sldId id="418" r:id="rId141"/>
    <p:sldId id="344" r:id="rId142"/>
    <p:sldId id="419" r:id="rId143"/>
    <p:sldId id="345" r:id="rId144"/>
    <p:sldId id="420" r:id="rId145"/>
    <p:sldId id="346" r:id="rId146"/>
    <p:sldId id="421" r:id="rId147"/>
    <p:sldId id="347" r:id="rId148"/>
    <p:sldId id="422" r:id="rId149"/>
    <p:sldId id="348" r:id="rId150"/>
    <p:sldId id="423" r:id="rId151"/>
    <p:sldId id="351" r:id="rId1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p:cViewPr varScale="1">
        <p:scale>
          <a:sx n="65" d="100"/>
          <a:sy n="65" d="100"/>
        </p:scale>
        <p:origin x="97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4.xml"/><Relationship Id="rId21" Type="http://schemas.openxmlformats.org/officeDocument/2006/relationships/slide" Target="slides/slide18.xml"/><Relationship Id="rId42" Type="http://schemas.openxmlformats.org/officeDocument/2006/relationships/slide" Target="slides/slide39.xml"/><Relationship Id="rId63" Type="http://schemas.openxmlformats.org/officeDocument/2006/relationships/slide" Target="slides/slide60.xml"/><Relationship Id="rId84" Type="http://schemas.openxmlformats.org/officeDocument/2006/relationships/slide" Target="slides/slide81.xml"/><Relationship Id="rId138" Type="http://schemas.openxmlformats.org/officeDocument/2006/relationships/slide" Target="slides/slide135.xml"/><Relationship Id="rId107" Type="http://schemas.openxmlformats.org/officeDocument/2006/relationships/slide" Target="slides/slide104.xml"/><Relationship Id="rId11" Type="http://schemas.openxmlformats.org/officeDocument/2006/relationships/slide" Target="slides/slide8.xml"/><Relationship Id="rId32" Type="http://schemas.openxmlformats.org/officeDocument/2006/relationships/slide" Target="slides/slide29.xml"/><Relationship Id="rId53" Type="http://schemas.openxmlformats.org/officeDocument/2006/relationships/slide" Target="slides/slide50.xml"/><Relationship Id="rId74" Type="http://schemas.openxmlformats.org/officeDocument/2006/relationships/slide" Target="slides/slide71.xml"/><Relationship Id="rId128" Type="http://schemas.openxmlformats.org/officeDocument/2006/relationships/slide" Target="slides/slide125.xml"/><Relationship Id="rId149" Type="http://schemas.openxmlformats.org/officeDocument/2006/relationships/slide" Target="slides/slide146.xml"/><Relationship Id="rId5" Type="http://schemas.openxmlformats.org/officeDocument/2006/relationships/slide" Target="slides/slide2.xml"/><Relationship Id="rId95" Type="http://schemas.openxmlformats.org/officeDocument/2006/relationships/slide" Target="slides/slide92.xml"/><Relationship Id="rId22" Type="http://schemas.openxmlformats.org/officeDocument/2006/relationships/slide" Target="slides/slide19.xml"/><Relationship Id="rId43" Type="http://schemas.openxmlformats.org/officeDocument/2006/relationships/slide" Target="slides/slide40.xml"/><Relationship Id="rId64" Type="http://schemas.openxmlformats.org/officeDocument/2006/relationships/slide" Target="slides/slide61.xml"/><Relationship Id="rId118" Type="http://schemas.openxmlformats.org/officeDocument/2006/relationships/slide" Target="slides/slide115.xml"/><Relationship Id="rId139" Type="http://schemas.openxmlformats.org/officeDocument/2006/relationships/slide" Target="slides/slide136.xml"/><Relationship Id="rId80" Type="http://schemas.openxmlformats.org/officeDocument/2006/relationships/slide" Target="slides/slide77.xml"/><Relationship Id="rId85" Type="http://schemas.openxmlformats.org/officeDocument/2006/relationships/slide" Target="slides/slide82.xml"/><Relationship Id="rId150" Type="http://schemas.openxmlformats.org/officeDocument/2006/relationships/slide" Target="slides/slide147.xml"/><Relationship Id="rId155" Type="http://schemas.openxmlformats.org/officeDocument/2006/relationships/viewProps" Target="viewProps.xml"/><Relationship Id="rId12" Type="http://schemas.openxmlformats.org/officeDocument/2006/relationships/slide" Target="slides/slide9.xml"/><Relationship Id="rId17" Type="http://schemas.openxmlformats.org/officeDocument/2006/relationships/slide" Target="slides/slide14.xml"/><Relationship Id="rId33" Type="http://schemas.openxmlformats.org/officeDocument/2006/relationships/slide" Target="slides/slide30.xml"/><Relationship Id="rId38" Type="http://schemas.openxmlformats.org/officeDocument/2006/relationships/slide" Target="slides/slide35.xml"/><Relationship Id="rId59" Type="http://schemas.openxmlformats.org/officeDocument/2006/relationships/slide" Target="slides/slide56.xml"/><Relationship Id="rId103" Type="http://schemas.openxmlformats.org/officeDocument/2006/relationships/slide" Target="slides/slide100.xml"/><Relationship Id="rId108" Type="http://schemas.openxmlformats.org/officeDocument/2006/relationships/slide" Target="slides/slide105.xml"/><Relationship Id="rId124" Type="http://schemas.openxmlformats.org/officeDocument/2006/relationships/slide" Target="slides/slide121.xml"/><Relationship Id="rId129" Type="http://schemas.openxmlformats.org/officeDocument/2006/relationships/slide" Target="slides/slide126.xml"/><Relationship Id="rId54" Type="http://schemas.openxmlformats.org/officeDocument/2006/relationships/slide" Target="slides/slide51.xml"/><Relationship Id="rId70" Type="http://schemas.openxmlformats.org/officeDocument/2006/relationships/slide" Target="slides/slide67.xml"/><Relationship Id="rId75" Type="http://schemas.openxmlformats.org/officeDocument/2006/relationships/slide" Target="slides/slide72.xml"/><Relationship Id="rId91" Type="http://schemas.openxmlformats.org/officeDocument/2006/relationships/slide" Target="slides/slide88.xml"/><Relationship Id="rId96" Type="http://schemas.openxmlformats.org/officeDocument/2006/relationships/slide" Target="slides/slide93.xml"/><Relationship Id="rId140" Type="http://schemas.openxmlformats.org/officeDocument/2006/relationships/slide" Target="slides/slide137.xml"/><Relationship Id="rId145" Type="http://schemas.openxmlformats.org/officeDocument/2006/relationships/slide" Target="slides/slide142.xml"/><Relationship Id="rId1" Type="http://schemas.openxmlformats.org/officeDocument/2006/relationships/slideMaster" Target="slideMasters/slideMaster1.xml"/><Relationship Id="rId6" Type="http://schemas.openxmlformats.org/officeDocument/2006/relationships/slide" Target="slides/slide3.xml"/><Relationship Id="rId23" Type="http://schemas.openxmlformats.org/officeDocument/2006/relationships/slide" Target="slides/slide20.xml"/><Relationship Id="rId28" Type="http://schemas.openxmlformats.org/officeDocument/2006/relationships/slide" Target="slides/slide25.xml"/><Relationship Id="rId49" Type="http://schemas.openxmlformats.org/officeDocument/2006/relationships/slide" Target="slides/slide46.xml"/><Relationship Id="rId114" Type="http://schemas.openxmlformats.org/officeDocument/2006/relationships/slide" Target="slides/slide111.xml"/><Relationship Id="rId119" Type="http://schemas.openxmlformats.org/officeDocument/2006/relationships/slide" Target="slides/slide116.xml"/><Relationship Id="rId44" Type="http://schemas.openxmlformats.org/officeDocument/2006/relationships/slide" Target="slides/slide41.xml"/><Relationship Id="rId60" Type="http://schemas.openxmlformats.org/officeDocument/2006/relationships/slide" Target="slides/slide57.xml"/><Relationship Id="rId65" Type="http://schemas.openxmlformats.org/officeDocument/2006/relationships/slide" Target="slides/slide62.xml"/><Relationship Id="rId81" Type="http://schemas.openxmlformats.org/officeDocument/2006/relationships/slide" Target="slides/slide78.xml"/><Relationship Id="rId86" Type="http://schemas.openxmlformats.org/officeDocument/2006/relationships/slide" Target="slides/slide83.xml"/><Relationship Id="rId130" Type="http://schemas.openxmlformats.org/officeDocument/2006/relationships/slide" Target="slides/slide127.xml"/><Relationship Id="rId135" Type="http://schemas.openxmlformats.org/officeDocument/2006/relationships/slide" Target="slides/slide132.xml"/><Relationship Id="rId151" Type="http://schemas.openxmlformats.org/officeDocument/2006/relationships/slide" Target="slides/slide148.xml"/><Relationship Id="rId156" Type="http://schemas.openxmlformats.org/officeDocument/2006/relationships/theme" Target="theme/theme1.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109" Type="http://schemas.openxmlformats.org/officeDocument/2006/relationships/slide" Target="slides/slide10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slide" Target="slides/slide94.xml"/><Relationship Id="rId104" Type="http://schemas.openxmlformats.org/officeDocument/2006/relationships/slide" Target="slides/slide101.xml"/><Relationship Id="rId120" Type="http://schemas.openxmlformats.org/officeDocument/2006/relationships/slide" Target="slides/slide117.xml"/><Relationship Id="rId125" Type="http://schemas.openxmlformats.org/officeDocument/2006/relationships/slide" Target="slides/slide122.xml"/><Relationship Id="rId141" Type="http://schemas.openxmlformats.org/officeDocument/2006/relationships/slide" Target="slides/slide138.xml"/><Relationship Id="rId146" Type="http://schemas.openxmlformats.org/officeDocument/2006/relationships/slide" Target="slides/slide143.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110" Type="http://schemas.openxmlformats.org/officeDocument/2006/relationships/slide" Target="slides/slide107.xml"/><Relationship Id="rId115" Type="http://schemas.openxmlformats.org/officeDocument/2006/relationships/slide" Target="slides/slide112.xml"/><Relationship Id="rId131" Type="http://schemas.openxmlformats.org/officeDocument/2006/relationships/slide" Target="slides/slide128.xml"/><Relationship Id="rId136" Type="http://schemas.openxmlformats.org/officeDocument/2006/relationships/slide" Target="slides/slide133.xml"/><Relationship Id="rId157" Type="http://schemas.openxmlformats.org/officeDocument/2006/relationships/tableStyles" Target="tableStyles.xml"/><Relationship Id="rId61" Type="http://schemas.openxmlformats.org/officeDocument/2006/relationships/slide" Target="slides/slide58.xml"/><Relationship Id="rId82" Type="http://schemas.openxmlformats.org/officeDocument/2006/relationships/slide" Target="slides/slide79.xml"/><Relationship Id="rId152" Type="http://schemas.openxmlformats.org/officeDocument/2006/relationships/slide" Target="slides/slide149.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 Id="rId100" Type="http://schemas.openxmlformats.org/officeDocument/2006/relationships/slide" Target="slides/slide97.xml"/><Relationship Id="rId105" Type="http://schemas.openxmlformats.org/officeDocument/2006/relationships/slide" Target="slides/slide102.xml"/><Relationship Id="rId126" Type="http://schemas.openxmlformats.org/officeDocument/2006/relationships/slide" Target="slides/slide123.xml"/><Relationship Id="rId147" Type="http://schemas.openxmlformats.org/officeDocument/2006/relationships/slide" Target="slides/slide14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93" Type="http://schemas.openxmlformats.org/officeDocument/2006/relationships/slide" Target="slides/slide90.xml"/><Relationship Id="rId98" Type="http://schemas.openxmlformats.org/officeDocument/2006/relationships/slide" Target="slides/slide95.xml"/><Relationship Id="rId121" Type="http://schemas.openxmlformats.org/officeDocument/2006/relationships/slide" Target="slides/slide118.xml"/><Relationship Id="rId142" Type="http://schemas.openxmlformats.org/officeDocument/2006/relationships/slide" Target="slides/slide139.xml"/><Relationship Id="rId3" Type="http://schemas.openxmlformats.org/officeDocument/2006/relationships/slideMaster" Target="slideMasters/slideMaster3.xml"/><Relationship Id="rId25" Type="http://schemas.openxmlformats.org/officeDocument/2006/relationships/slide" Target="slides/slide22.xml"/><Relationship Id="rId46" Type="http://schemas.openxmlformats.org/officeDocument/2006/relationships/slide" Target="slides/slide43.xml"/><Relationship Id="rId67" Type="http://schemas.openxmlformats.org/officeDocument/2006/relationships/slide" Target="slides/slide64.xml"/><Relationship Id="rId116" Type="http://schemas.openxmlformats.org/officeDocument/2006/relationships/slide" Target="slides/slide113.xml"/><Relationship Id="rId137" Type="http://schemas.openxmlformats.org/officeDocument/2006/relationships/slide" Target="slides/slide134.xml"/><Relationship Id="rId20" Type="http://schemas.openxmlformats.org/officeDocument/2006/relationships/slide" Target="slides/slide17.xml"/><Relationship Id="rId41" Type="http://schemas.openxmlformats.org/officeDocument/2006/relationships/slide" Target="slides/slide38.xml"/><Relationship Id="rId62" Type="http://schemas.openxmlformats.org/officeDocument/2006/relationships/slide" Target="slides/slide59.xml"/><Relationship Id="rId83" Type="http://schemas.openxmlformats.org/officeDocument/2006/relationships/slide" Target="slides/slide80.xml"/><Relationship Id="rId88" Type="http://schemas.openxmlformats.org/officeDocument/2006/relationships/slide" Target="slides/slide85.xml"/><Relationship Id="rId111" Type="http://schemas.openxmlformats.org/officeDocument/2006/relationships/slide" Target="slides/slide108.xml"/><Relationship Id="rId132" Type="http://schemas.openxmlformats.org/officeDocument/2006/relationships/slide" Target="slides/slide129.xml"/><Relationship Id="rId153" Type="http://schemas.openxmlformats.org/officeDocument/2006/relationships/notesMaster" Target="notesMasters/notesMaster1.xml"/><Relationship Id="rId15" Type="http://schemas.openxmlformats.org/officeDocument/2006/relationships/slide" Target="slides/slide12.xml"/><Relationship Id="rId36" Type="http://schemas.openxmlformats.org/officeDocument/2006/relationships/slide" Target="slides/slide33.xml"/><Relationship Id="rId57" Type="http://schemas.openxmlformats.org/officeDocument/2006/relationships/slide" Target="slides/slide54.xml"/><Relationship Id="rId106" Type="http://schemas.openxmlformats.org/officeDocument/2006/relationships/slide" Target="slides/slide103.xml"/><Relationship Id="rId127" Type="http://schemas.openxmlformats.org/officeDocument/2006/relationships/slide" Target="slides/slide124.xml"/><Relationship Id="rId10" Type="http://schemas.openxmlformats.org/officeDocument/2006/relationships/slide" Target="slides/slide7.xml"/><Relationship Id="rId31" Type="http://schemas.openxmlformats.org/officeDocument/2006/relationships/slide" Target="slides/slide28.xml"/><Relationship Id="rId52" Type="http://schemas.openxmlformats.org/officeDocument/2006/relationships/slide" Target="slides/slide49.xml"/><Relationship Id="rId73" Type="http://schemas.openxmlformats.org/officeDocument/2006/relationships/slide" Target="slides/slide70.xml"/><Relationship Id="rId78" Type="http://schemas.openxmlformats.org/officeDocument/2006/relationships/slide" Target="slides/slide75.xml"/><Relationship Id="rId94" Type="http://schemas.openxmlformats.org/officeDocument/2006/relationships/slide" Target="slides/slide91.xml"/><Relationship Id="rId99" Type="http://schemas.openxmlformats.org/officeDocument/2006/relationships/slide" Target="slides/slide96.xml"/><Relationship Id="rId101" Type="http://schemas.openxmlformats.org/officeDocument/2006/relationships/slide" Target="slides/slide98.xml"/><Relationship Id="rId122" Type="http://schemas.openxmlformats.org/officeDocument/2006/relationships/slide" Target="slides/slide119.xml"/><Relationship Id="rId143" Type="http://schemas.openxmlformats.org/officeDocument/2006/relationships/slide" Target="slides/slide140.xml"/><Relationship Id="rId148" Type="http://schemas.openxmlformats.org/officeDocument/2006/relationships/slide" Target="slides/slide145.xml"/><Relationship Id="rId4" Type="http://schemas.openxmlformats.org/officeDocument/2006/relationships/slide" Target="slides/slide1.xml"/><Relationship Id="rId9" Type="http://schemas.openxmlformats.org/officeDocument/2006/relationships/slide" Target="slides/slide6.xml"/><Relationship Id="rId26" Type="http://schemas.openxmlformats.org/officeDocument/2006/relationships/slide" Target="slides/slide23.xml"/><Relationship Id="rId47" Type="http://schemas.openxmlformats.org/officeDocument/2006/relationships/slide" Target="slides/slide44.xml"/><Relationship Id="rId68" Type="http://schemas.openxmlformats.org/officeDocument/2006/relationships/slide" Target="slides/slide65.xml"/><Relationship Id="rId89" Type="http://schemas.openxmlformats.org/officeDocument/2006/relationships/slide" Target="slides/slide86.xml"/><Relationship Id="rId112" Type="http://schemas.openxmlformats.org/officeDocument/2006/relationships/slide" Target="slides/slide109.xml"/><Relationship Id="rId133" Type="http://schemas.openxmlformats.org/officeDocument/2006/relationships/slide" Target="slides/slide130.xml"/><Relationship Id="rId154" Type="http://schemas.openxmlformats.org/officeDocument/2006/relationships/presProps" Target="presProps.xml"/><Relationship Id="rId16" Type="http://schemas.openxmlformats.org/officeDocument/2006/relationships/slide" Target="slides/slide13.xml"/><Relationship Id="rId37" Type="http://schemas.openxmlformats.org/officeDocument/2006/relationships/slide" Target="slides/slide34.xml"/><Relationship Id="rId58" Type="http://schemas.openxmlformats.org/officeDocument/2006/relationships/slide" Target="slides/slide55.xml"/><Relationship Id="rId79" Type="http://schemas.openxmlformats.org/officeDocument/2006/relationships/slide" Target="slides/slide76.xml"/><Relationship Id="rId102" Type="http://schemas.openxmlformats.org/officeDocument/2006/relationships/slide" Target="slides/slide99.xml"/><Relationship Id="rId123" Type="http://schemas.openxmlformats.org/officeDocument/2006/relationships/slide" Target="slides/slide120.xml"/><Relationship Id="rId144" Type="http://schemas.openxmlformats.org/officeDocument/2006/relationships/slide" Target="slides/slide141.xml"/><Relationship Id="rId90" Type="http://schemas.openxmlformats.org/officeDocument/2006/relationships/slide" Target="slides/slide87.xml"/><Relationship Id="rId27" Type="http://schemas.openxmlformats.org/officeDocument/2006/relationships/slide" Target="slides/slide24.xml"/><Relationship Id="rId48" Type="http://schemas.openxmlformats.org/officeDocument/2006/relationships/slide" Target="slides/slide45.xml"/><Relationship Id="rId69" Type="http://schemas.openxmlformats.org/officeDocument/2006/relationships/slide" Target="slides/slide66.xml"/><Relationship Id="rId113" Type="http://schemas.openxmlformats.org/officeDocument/2006/relationships/slide" Target="slides/slide110.xml"/><Relationship Id="rId134" Type="http://schemas.openxmlformats.org/officeDocument/2006/relationships/slide" Target="slides/slide13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C773AF-B7A5-437A-9A17-CB11FE8583A0}" type="datetimeFigureOut">
              <a:rPr lang="en-US" smtClean="0"/>
              <a:t>3/20/2023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E90B09-03DE-4F7B-8658-B11A6E945ADA}" type="slidenum">
              <a:rPr lang="en-US" smtClean="0"/>
              <a:t>‹#›</a:t>
            </a:fld>
            <a:endParaRPr lang="en-US"/>
          </a:p>
        </p:txBody>
      </p:sp>
    </p:spTree>
    <p:extLst>
      <p:ext uri="{BB962C8B-B14F-4D97-AF65-F5344CB8AC3E}">
        <p14:creationId xmlns:p14="http://schemas.microsoft.com/office/powerpoint/2010/main" val="2291856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Slide Image Placeholder 1"/>
          <p:cNvSpPr>
            <a:spLocks noGrp="1" noRot="1" noChangeAspect="1" noTextEdit="1"/>
          </p:cNvSpPr>
          <p:nvPr>
            <p:ph type="sldImg"/>
          </p:nvPr>
        </p:nvSpPr>
        <p:spPr>
          <a:ln/>
        </p:spPr>
      </p:sp>
      <p:sp>
        <p:nvSpPr>
          <p:cNvPr id="548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429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B15C60E1-0250-445B-B22E-56764BFEFA37}" type="slidenum">
              <a:rPr lang="en-US" altLang="en-US" sz="1200" smtClean="0">
                <a:solidFill>
                  <a:prstClr val="black"/>
                </a:solidFill>
              </a:rPr>
              <a:pPr eaLnBrk="1" hangingPunct="1">
                <a:defRPr/>
              </a:pPr>
              <a:t>1</a:t>
            </a:fld>
            <a:endParaRPr lang="en-US" altLang="en-US" sz="120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Slide Image Placeholder 1"/>
          <p:cNvSpPr>
            <a:spLocks noGrp="1" noRot="1" noChangeAspect="1" noTextEdit="1"/>
          </p:cNvSpPr>
          <p:nvPr>
            <p:ph type="sldImg"/>
          </p:nvPr>
        </p:nvSpPr>
        <p:spPr>
          <a:ln/>
        </p:spPr>
      </p:sp>
      <p:sp>
        <p:nvSpPr>
          <p:cNvPr id="559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Never</a:t>
            </a:r>
          </a:p>
        </p:txBody>
      </p:sp>
      <p:sp>
        <p:nvSpPr>
          <p:cNvPr id="53453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3E079393-3ACB-4A87-A65C-8DCD21409027}" type="slidenum">
              <a:rPr lang="en-US" altLang="en-US" sz="1200" smtClean="0">
                <a:solidFill>
                  <a:prstClr val="black"/>
                </a:solidFill>
              </a:rPr>
              <a:pPr eaLnBrk="1" hangingPunct="1">
                <a:defRPr/>
              </a:pPr>
              <a:t>142</a:t>
            </a:fld>
            <a:endParaRPr lang="en-US" altLang="en-US" sz="1200">
              <a:solidFill>
                <a:prstClr val="black"/>
              </a:solidFill>
            </a:endParaRPr>
          </a:p>
        </p:txBody>
      </p:sp>
    </p:spTree>
    <p:extLst>
      <p:ext uri="{BB962C8B-B14F-4D97-AF65-F5344CB8AC3E}">
        <p14:creationId xmlns:p14="http://schemas.microsoft.com/office/powerpoint/2010/main" val="1923732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Slide Image Placeholder 1"/>
          <p:cNvSpPr>
            <a:spLocks noGrp="1" noRot="1" noChangeAspect="1" noTextEdit="1"/>
          </p:cNvSpPr>
          <p:nvPr>
            <p:ph type="sldImg"/>
          </p:nvPr>
        </p:nvSpPr>
        <p:spPr>
          <a:ln/>
        </p:spPr>
      </p:sp>
      <p:sp>
        <p:nvSpPr>
          <p:cNvPr id="549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531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2F783C8-D386-443F-8CB6-B8AA90321457}" type="slidenum">
              <a:rPr lang="en-US" altLang="en-US" sz="1200" smtClean="0">
                <a:solidFill>
                  <a:prstClr val="black"/>
                </a:solidFill>
              </a:rPr>
              <a:pPr eaLnBrk="1" hangingPunct="1">
                <a:defRPr/>
              </a:pPr>
              <a:t>3</a:t>
            </a:fld>
            <a:endParaRPr lang="en-US" altLang="en-US" sz="120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Slide Image Placeholder 1"/>
          <p:cNvSpPr>
            <a:spLocks noGrp="1" noRot="1" noChangeAspect="1" noTextEdit="1"/>
          </p:cNvSpPr>
          <p:nvPr>
            <p:ph type="sldImg"/>
          </p:nvPr>
        </p:nvSpPr>
        <p:spPr>
          <a:ln/>
        </p:spPr>
      </p:sp>
      <p:sp>
        <p:nvSpPr>
          <p:cNvPr id="550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634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159EDB4C-B6B0-4C5B-B1F0-E5CE0956E8C8}" type="slidenum">
              <a:rPr lang="en-US" altLang="en-US" sz="1200" smtClean="0">
                <a:solidFill>
                  <a:prstClr val="black"/>
                </a:solidFill>
              </a:rPr>
              <a:pPr eaLnBrk="1" hangingPunct="1">
                <a:defRPr/>
              </a:pPr>
              <a:t>4</a:t>
            </a:fld>
            <a:endParaRPr lang="en-US" altLang="en-US" sz="120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Slide Image Placeholder 1"/>
          <p:cNvSpPr>
            <a:spLocks noGrp="1" noRot="1" noChangeAspect="1" noTextEdit="1"/>
          </p:cNvSpPr>
          <p:nvPr>
            <p:ph type="sldImg"/>
          </p:nvPr>
        </p:nvSpPr>
        <p:spPr>
          <a:ln/>
        </p:spPr>
      </p:sp>
      <p:sp>
        <p:nvSpPr>
          <p:cNvPr id="555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3043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F529169-F9CA-41CA-BD99-AD42FDDE74E3}" type="slidenum">
              <a:rPr lang="en-US" altLang="en-US" sz="1200" smtClean="0">
                <a:solidFill>
                  <a:prstClr val="black"/>
                </a:solidFill>
              </a:rPr>
              <a:pPr eaLnBrk="1" hangingPunct="1">
                <a:defRPr/>
              </a:pPr>
              <a:t>5</a:t>
            </a:fld>
            <a:endParaRPr lang="en-US" altLang="en-US" sz="120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45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9C19DEC1-925C-47AF-9AC9-0BC3D97B3718}" type="slidenum">
              <a:rPr lang="en-US" altLang="en-US" sz="1200" smtClean="0">
                <a:solidFill>
                  <a:prstClr val="black"/>
                </a:solidFill>
              </a:rPr>
              <a:pPr eaLnBrk="1" hangingPunct="1">
                <a:defRPr/>
              </a:pPr>
              <a:t>6</a:t>
            </a:fld>
            <a:endParaRPr lang="en-US" altLang="en-US" sz="1200">
              <a:solidFill>
                <a:prstClr val="black"/>
              </a:solidFill>
            </a:endParaRPr>
          </a:p>
        </p:txBody>
      </p:sp>
      <p:sp>
        <p:nvSpPr>
          <p:cNvPr id="556035" name="Rectangle 2"/>
          <p:cNvSpPr>
            <a:spLocks noGrp="1" noRot="1" noChangeAspect="1" noChangeArrowheads="1" noTextEdit="1"/>
          </p:cNvSpPr>
          <p:nvPr>
            <p:ph type="sldImg"/>
          </p:nvPr>
        </p:nvSpPr>
        <p:spPr>
          <a:ln/>
        </p:spPr>
      </p:sp>
      <p:sp>
        <p:nvSpPr>
          <p:cNvPr id="556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Slide Image Placeholder 1"/>
          <p:cNvSpPr>
            <a:spLocks noGrp="1" noRot="1" noChangeAspect="1" noTextEdit="1"/>
          </p:cNvSpPr>
          <p:nvPr>
            <p:ph type="sldImg"/>
          </p:nvPr>
        </p:nvSpPr>
        <p:spPr>
          <a:ln/>
        </p:spPr>
      </p:sp>
      <p:sp>
        <p:nvSpPr>
          <p:cNvPr id="557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32484"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E1DF63AD-F726-4B5F-9176-A50CB5FFDBFE}" type="slidenum">
              <a:rPr lang="en-US" altLang="en-US" sz="1200" smtClean="0">
                <a:solidFill>
                  <a:prstClr val="black"/>
                </a:solidFill>
              </a:rPr>
              <a:pPr eaLnBrk="1" hangingPunct="1">
                <a:defRPr/>
              </a:pPr>
              <a:t>7</a:t>
            </a:fld>
            <a:endParaRPr lang="en-US" altLang="en-US" sz="120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Slide Image Placeholder 1"/>
          <p:cNvSpPr>
            <a:spLocks noGrp="1" noRot="1" noChangeAspect="1" noTextEdit="1"/>
          </p:cNvSpPr>
          <p:nvPr>
            <p:ph type="sldImg"/>
          </p:nvPr>
        </p:nvSpPr>
        <p:spPr>
          <a:ln/>
        </p:spPr>
      </p:sp>
      <p:sp>
        <p:nvSpPr>
          <p:cNvPr id="558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Combo</a:t>
            </a:r>
          </a:p>
        </p:txBody>
      </p:sp>
      <p:sp>
        <p:nvSpPr>
          <p:cNvPr id="533508"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0942DE77-DC4C-4431-ADFE-5513533FB51B}" type="slidenum">
              <a:rPr lang="en-US" altLang="en-US" sz="1200" smtClean="0">
                <a:solidFill>
                  <a:prstClr val="black"/>
                </a:solidFill>
              </a:rPr>
              <a:pPr eaLnBrk="1" hangingPunct="1">
                <a:defRPr/>
              </a:pPr>
              <a:t>116</a:t>
            </a:fld>
            <a:endParaRPr lang="en-US" altLang="en-US" sz="120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Slide Image Placeholder 1"/>
          <p:cNvSpPr>
            <a:spLocks noGrp="1" noRot="1" noChangeAspect="1" noTextEdit="1"/>
          </p:cNvSpPr>
          <p:nvPr>
            <p:ph type="sldImg"/>
          </p:nvPr>
        </p:nvSpPr>
        <p:spPr>
          <a:ln/>
        </p:spPr>
      </p:sp>
      <p:sp>
        <p:nvSpPr>
          <p:cNvPr id="558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Combo</a:t>
            </a:r>
          </a:p>
        </p:txBody>
      </p:sp>
      <p:sp>
        <p:nvSpPr>
          <p:cNvPr id="533508"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0942DE77-DC4C-4431-ADFE-5513533FB51B}" type="slidenum">
              <a:rPr lang="en-US" altLang="en-US" sz="1200" smtClean="0">
                <a:solidFill>
                  <a:prstClr val="black"/>
                </a:solidFill>
              </a:rPr>
              <a:pPr eaLnBrk="1" hangingPunct="1">
                <a:defRPr/>
              </a:pPr>
              <a:t>117</a:t>
            </a:fld>
            <a:endParaRPr lang="en-US" altLang="en-US" sz="1200">
              <a:solidFill>
                <a:prstClr val="black"/>
              </a:solidFill>
            </a:endParaRPr>
          </a:p>
        </p:txBody>
      </p:sp>
    </p:spTree>
    <p:extLst>
      <p:ext uri="{BB962C8B-B14F-4D97-AF65-F5344CB8AC3E}">
        <p14:creationId xmlns:p14="http://schemas.microsoft.com/office/powerpoint/2010/main" val="1930355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Slide Image Placeholder 1"/>
          <p:cNvSpPr>
            <a:spLocks noGrp="1" noRot="1" noChangeAspect="1" noTextEdit="1"/>
          </p:cNvSpPr>
          <p:nvPr>
            <p:ph type="sldImg"/>
          </p:nvPr>
        </p:nvSpPr>
        <p:spPr>
          <a:ln/>
        </p:spPr>
      </p:sp>
      <p:sp>
        <p:nvSpPr>
          <p:cNvPr id="559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Never</a:t>
            </a:r>
          </a:p>
        </p:txBody>
      </p:sp>
      <p:sp>
        <p:nvSpPr>
          <p:cNvPr id="53453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3E079393-3ACB-4A87-A65C-8DCD21409027}" type="slidenum">
              <a:rPr lang="en-US" altLang="en-US" sz="1200" smtClean="0">
                <a:solidFill>
                  <a:prstClr val="black"/>
                </a:solidFill>
              </a:rPr>
              <a:pPr eaLnBrk="1" hangingPunct="1">
                <a:defRPr/>
              </a:pPr>
              <a:t>141</a:t>
            </a:fld>
            <a:endParaRPr lang="en-US" altLang="en-US" sz="120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08CA39B-558C-43F3-BDAD-DA37CD364D63}"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3787920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8CA39B-558C-43F3-BDAD-DA37CD364D63}"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46135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8CA39B-558C-43F3-BDAD-DA37CD364D63}"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3868874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632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407896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181020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368726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95159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17191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226333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88034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8CA39B-558C-43F3-BDAD-DA37CD364D63}"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32024591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988307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350174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154724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926819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A5E14B9-5232-4125-9E06-41C47FE6DB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045618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BD994F-B4F2-415B-BE3E-3CF7A8FBF5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559215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CEBA97-C733-4FB4-806D-80A40D060E4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678780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093E29E-7E67-42A3-9790-A276999AFB6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14598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F430335-800C-4802-A62C-7592CDAFBCE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0357883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B124367-DC35-47B3-93C9-E425F8E15AC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8149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8CA39B-558C-43F3-BDAD-DA37CD364D63}"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21639555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24F7257-0A9F-4833-9B9E-2C3227068AA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013123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4B5C4A3-760F-4809-912B-6F2BD148883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019566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07A69C3-D966-4DDE-996E-E352E99C4C8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692730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48AB9A-4857-4332-A084-2C90F3FBF92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920375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B191655-44AF-4F71-BFBB-12974C21BC7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02522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CEF2BE-270B-46B0-B1F5-94FC03430F9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6446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08CA39B-558C-43F3-BDAD-DA37CD364D63}" type="datetimeFigureOut">
              <a:rPr lang="en-US" smtClean="0"/>
              <a:t>3/20/2023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743860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08CA39B-558C-43F3-BDAD-DA37CD364D63}" type="datetimeFigureOut">
              <a:rPr lang="en-US" smtClean="0"/>
              <a:t>3/20/2023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2011297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08CA39B-558C-43F3-BDAD-DA37CD364D63}" type="datetimeFigureOut">
              <a:rPr lang="en-US" smtClean="0"/>
              <a:t>3/20/2023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959755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8CA39B-558C-43F3-BDAD-DA37CD364D63}" type="datetimeFigureOut">
              <a:rPr lang="en-US" smtClean="0"/>
              <a:t>3/20/2023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4135274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8CA39B-558C-43F3-BDAD-DA37CD364D63}" type="datetimeFigureOut">
              <a:rPr lang="en-US" smtClean="0"/>
              <a:t>3/20/2023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1152542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8CA39B-558C-43F3-BDAD-DA37CD364D63}" type="datetimeFigureOut">
              <a:rPr lang="en-US" smtClean="0"/>
              <a:t>3/20/2023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047FD-C287-4AC4-81BB-323712ED21BC}" type="slidenum">
              <a:rPr lang="en-US" smtClean="0"/>
              <a:t>‹#›</a:t>
            </a:fld>
            <a:endParaRPr lang="en-US"/>
          </a:p>
        </p:txBody>
      </p:sp>
    </p:spTree>
    <p:extLst>
      <p:ext uri="{BB962C8B-B14F-4D97-AF65-F5344CB8AC3E}">
        <p14:creationId xmlns:p14="http://schemas.microsoft.com/office/powerpoint/2010/main" val="303239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8CA39B-558C-43F3-BDAD-DA37CD364D63}" type="datetimeFigureOut">
              <a:rPr lang="en-US" smtClean="0"/>
              <a:t>3/20/2023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E047FD-C287-4AC4-81BB-323712ED21BC}" type="slidenum">
              <a:rPr lang="en-US" smtClean="0"/>
              <a:t>‹#›</a:t>
            </a:fld>
            <a:endParaRPr lang="en-US"/>
          </a:p>
        </p:txBody>
      </p:sp>
    </p:spTree>
    <p:extLst>
      <p:ext uri="{BB962C8B-B14F-4D97-AF65-F5344CB8AC3E}">
        <p14:creationId xmlns:p14="http://schemas.microsoft.com/office/powerpoint/2010/main" val="1151994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492698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E677E5B-CEF7-4AC0-9F9D-AEB57B60A5C5}"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89536865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990600" y="381000"/>
            <a:ext cx="7772400" cy="857250"/>
          </a:xfrm>
        </p:spPr>
        <p:txBody>
          <a:bodyPr/>
          <a:lstStyle/>
          <a:p>
            <a:r>
              <a:rPr lang="en-US" altLang="en-US"/>
              <a:t>Hi-Landers Ham Class</a:t>
            </a:r>
          </a:p>
        </p:txBody>
      </p:sp>
      <p:sp>
        <p:nvSpPr>
          <p:cNvPr id="2051" name="Subtitle 2"/>
          <p:cNvSpPr>
            <a:spLocks noGrp="1"/>
          </p:cNvSpPr>
          <p:nvPr>
            <p:ph type="subTitle" idx="1"/>
          </p:nvPr>
        </p:nvSpPr>
        <p:spPr>
          <a:xfrm>
            <a:off x="1143000" y="5410200"/>
            <a:ext cx="6400800" cy="1219200"/>
          </a:xfrm>
        </p:spPr>
        <p:txBody>
          <a:bodyPr/>
          <a:lstStyle/>
          <a:p>
            <a:r>
              <a:rPr lang="en-US" altLang="en-US"/>
              <a:t>Instructed by Rich Bugarin W6EC</a:t>
            </a:r>
          </a:p>
        </p:txBody>
      </p:sp>
      <p:pic>
        <p:nvPicPr>
          <p:cNvPr id="2052" name="Picture 2" descr="C:\Documents and Settings\Rich Bugarin\My Documents\Rich\4x4\Hi-Landers\Art\Hi-Landers Logo 90dp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066800"/>
            <a:ext cx="4271963" cy="423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7820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T1A01 [97.1]</a:t>
            </a:r>
            <a:endParaRPr lang="en-US" dirty="0"/>
          </a:p>
        </p:txBody>
      </p:sp>
      <p:sp>
        <p:nvSpPr>
          <p:cNvPr id="3" name="Content Placeholder 2"/>
          <p:cNvSpPr>
            <a:spLocks noGrp="1"/>
          </p:cNvSpPr>
          <p:nvPr>
            <p:ph idx="1"/>
          </p:nvPr>
        </p:nvSpPr>
        <p:spPr>
          <a:xfrm>
            <a:off x="457200" y="1447800"/>
            <a:ext cx="8229600" cy="5181600"/>
          </a:xfrm>
        </p:spPr>
        <p:txBody>
          <a:bodyPr/>
          <a:lstStyle/>
          <a:p>
            <a:pPr>
              <a:buFontTx/>
              <a:buNone/>
            </a:pPr>
            <a:r>
              <a:rPr lang="en-US" altLang="en-US" sz="2800" dirty="0"/>
              <a:t>Which of the following is a purpose of the Amateur Radio Service as stated in the FCC rules and regulations?</a:t>
            </a:r>
          </a:p>
          <a:p>
            <a:pPr>
              <a:buFontTx/>
              <a:buNone/>
            </a:pPr>
            <a:r>
              <a:rPr lang="en-US" altLang="en-US" sz="2800" dirty="0"/>
              <a:t>A. Providing personal radio communications for as many citizens as possible</a:t>
            </a:r>
          </a:p>
          <a:p>
            <a:pPr>
              <a:buFontTx/>
              <a:buNone/>
            </a:pPr>
            <a:r>
              <a:rPr lang="en-US" altLang="en-US" sz="2800" dirty="0"/>
              <a:t>B. Providing communications for international non-profit organizations</a:t>
            </a:r>
          </a:p>
          <a:p>
            <a:pPr>
              <a:buFontTx/>
              <a:buNone/>
            </a:pPr>
            <a:r>
              <a:rPr lang="en-US" altLang="en-US" sz="2800" dirty="0"/>
              <a:t>C. Advancing skills in the technical and communication phases of the radio art</a:t>
            </a:r>
          </a:p>
          <a:p>
            <a:pPr>
              <a:buFontTx/>
              <a:buNone/>
            </a:pPr>
            <a:r>
              <a:rPr lang="en-US" altLang="en-US" sz="2800" dirty="0"/>
              <a:t>D. All of these choices are correct </a:t>
            </a:r>
          </a:p>
          <a:p>
            <a:pPr>
              <a:buFontTx/>
              <a:buNone/>
            </a:pPr>
            <a:endParaRPr lang="en-US" altLang="en-US" sz="2800" dirty="0"/>
          </a:p>
        </p:txBody>
      </p:sp>
    </p:spTree>
    <p:extLst>
      <p:ext uri="{BB962C8B-B14F-4D97-AF65-F5344CB8AC3E}">
        <p14:creationId xmlns:p14="http://schemas.microsoft.com/office/powerpoint/2010/main" val="210915205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T1D10 [97.3(a)(10)]</a:t>
            </a:r>
            <a:endParaRPr lang="en-US" dirty="0"/>
          </a:p>
        </p:txBody>
      </p:sp>
      <p:sp>
        <p:nvSpPr>
          <p:cNvPr id="3" name="Content Placeholder 2"/>
          <p:cNvSpPr>
            <a:spLocks noGrp="1"/>
          </p:cNvSpPr>
          <p:nvPr>
            <p:ph idx="1"/>
          </p:nvPr>
        </p:nvSpPr>
        <p:spPr/>
        <p:txBody>
          <a:bodyPr/>
          <a:lstStyle/>
          <a:p>
            <a:pPr>
              <a:buFontTx/>
              <a:buNone/>
            </a:pPr>
            <a:r>
              <a:rPr lang="en-US" altLang="en-US" sz="2800" dirty="0"/>
              <a:t>How does the FCC define broadcasting for the Amateur Radio Service?</a:t>
            </a:r>
          </a:p>
          <a:p>
            <a:pPr>
              <a:buFontTx/>
              <a:buNone/>
            </a:pPr>
            <a:r>
              <a:rPr lang="en-US" altLang="en-US" sz="2800" dirty="0">
                <a:solidFill>
                  <a:schemeClr val="bg1">
                    <a:lumMod val="75000"/>
                  </a:schemeClr>
                </a:solidFill>
              </a:rPr>
              <a:t>A. Two-way transmissions by amateur stations</a:t>
            </a:r>
          </a:p>
          <a:p>
            <a:pPr>
              <a:buFontTx/>
              <a:buNone/>
            </a:pPr>
            <a:r>
              <a:rPr lang="en-US" altLang="en-US" sz="2800" dirty="0">
                <a:solidFill>
                  <a:schemeClr val="bg1">
                    <a:lumMod val="75000"/>
                  </a:schemeClr>
                </a:solidFill>
              </a:rPr>
              <a:t>B. Any transmission made by the licensed station</a:t>
            </a:r>
          </a:p>
          <a:p>
            <a:pPr>
              <a:buFontTx/>
              <a:buNone/>
            </a:pPr>
            <a:r>
              <a:rPr lang="en-US" altLang="en-US" sz="2800" dirty="0">
                <a:solidFill>
                  <a:schemeClr val="bg1">
                    <a:lumMod val="75000"/>
                  </a:schemeClr>
                </a:solidFill>
              </a:rPr>
              <a:t>C. Transmission of messages directed only to amateur operators</a:t>
            </a:r>
          </a:p>
          <a:p>
            <a:pPr>
              <a:buFontTx/>
              <a:buNone/>
            </a:pPr>
            <a:r>
              <a:rPr lang="en-US" altLang="en-US" sz="2800" dirty="0"/>
              <a:t>D. Transmissions intended for reception by the general public</a:t>
            </a:r>
          </a:p>
        </p:txBody>
      </p:sp>
    </p:spTree>
    <p:extLst>
      <p:ext uri="{BB962C8B-B14F-4D97-AF65-F5344CB8AC3E}">
        <p14:creationId xmlns:p14="http://schemas.microsoft.com/office/powerpoint/2010/main" val="139523678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T1D11 [97.119(a)]</a:t>
            </a:r>
            <a:endParaRPr lang="en-US" dirty="0"/>
          </a:p>
        </p:txBody>
      </p:sp>
      <p:sp>
        <p:nvSpPr>
          <p:cNvPr id="3" name="Content Placeholder 2"/>
          <p:cNvSpPr>
            <a:spLocks noGrp="1"/>
          </p:cNvSpPr>
          <p:nvPr>
            <p:ph idx="1"/>
          </p:nvPr>
        </p:nvSpPr>
        <p:spPr>
          <a:xfrm>
            <a:off x="457200" y="1600200"/>
            <a:ext cx="8229600" cy="4876800"/>
          </a:xfrm>
        </p:spPr>
        <p:txBody>
          <a:bodyPr/>
          <a:lstStyle/>
          <a:p>
            <a:pPr>
              <a:buFontTx/>
              <a:buNone/>
            </a:pPr>
            <a:r>
              <a:rPr lang="en-US" altLang="en-US" sz="2800" dirty="0"/>
              <a:t>When may an amateur station transmit without identifying on the air?</a:t>
            </a:r>
          </a:p>
          <a:p>
            <a:pPr>
              <a:buFontTx/>
              <a:buNone/>
            </a:pPr>
            <a:r>
              <a:rPr lang="en-US" altLang="en-US" sz="2800" dirty="0"/>
              <a:t>A. When the transmissions are of a brief nature to make station adjustments</a:t>
            </a:r>
          </a:p>
          <a:p>
            <a:pPr>
              <a:buFontTx/>
              <a:buNone/>
            </a:pPr>
            <a:r>
              <a:rPr lang="en-US" altLang="en-US" sz="2800" dirty="0"/>
              <a:t>B. When the transmissions are unmodulated</a:t>
            </a:r>
          </a:p>
          <a:p>
            <a:pPr>
              <a:buFontTx/>
              <a:buNone/>
            </a:pPr>
            <a:r>
              <a:rPr lang="en-US" altLang="en-US" sz="2800" dirty="0"/>
              <a:t>C. When the transmitted power level is below 1 watt</a:t>
            </a:r>
          </a:p>
          <a:p>
            <a:pPr>
              <a:buFontTx/>
              <a:buNone/>
            </a:pPr>
            <a:r>
              <a:rPr lang="en-US" altLang="en-US" sz="2800" dirty="0"/>
              <a:t>D. When transmitting signals to control model craft</a:t>
            </a:r>
          </a:p>
        </p:txBody>
      </p:sp>
    </p:spTree>
    <p:extLst>
      <p:ext uri="{BB962C8B-B14F-4D97-AF65-F5344CB8AC3E}">
        <p14:creationId xmlns:p14="http://schemas.microsoft.com/office/powerpoint/2010/main" val="154056192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T1D11 [97.119(a)]</a:t>
            </a:r>
            <a:endParaRPr lang="en-US" dirty="0"/>
          </a:p>
        </p:txBody>
      </p:sp>
      <p:sp>
        <p:nvSpPr>
          <p:cNvPr id="3" name="Content Placeholder 2"/>
          <p:cNvSpPr>
            <a:spLocks noGrp="1"/>
          </p:cNvSpPr>
          <p:nvPr>
            <p:ph idx="1"/>
          </p:nvPr>
        </p:nvSpPr>
        <p:spPr>
          <a:xfrm>
            <a:off x="457200" y="1600200"/>
            <a:ext cx="8229600" cy="4876800"/>
          </a:xfrm>
        </p:spPr>
        <p:txBody>
          <a:bodyPr/>
          <a:lstStyle/>
          <a:p>
            <a:pPr>
              <a:buFontTx/>
              <a:buNone/>
            </a:pPr>
            <a:r>
              <a:rPr lang="en-US" altLang="en-US" sz="2800" dirty="0"/>
              <a:t>When may an amateur station transmit without identifying on the air?</a:t>
            </a:r>
          </a:p>
          <a:p>
            <a:pPr>
              <a:buFontTx/>
              <a:buNone/>
            </a:pPr>
            <a:r>
              <a:rPr lang="en-US" altLang="en-US" sz="2800" dirty="0">
                <a:solidFill>
                  <a:schemeClr val="bg1">
                    <a:lumMod val="75000"/>
                  </a:schemeClr>
                </a:solidFill>
              </a:rPr>
              <a:t>A. When the transmissions are of a brief nature to make station adjustments</a:t>
            </a:r>
          </a:p>
          <a:p>
            <a:pPr>
              <a:buFontTx/>
              <a:buNone/>
            </a:pPr>
            <a:r>
              <a:rPr lang="en-US" altLang="en-US" sz="2800" dirty="0">
                <a:solidFill>
                  <a:schemeClr val="bg1">
                    <a:lumMod val="75000"/>
                  </a:schemeClr>
                </a:solidFill>
              </a:rPr>
              <a:t>B. When the transmissions are unmodulated</a:t>
            </a:r>
          </a:p>
          <a:p>
            <a:pPr>
              <a:buFontTx/>
              <a:buNone/>
            </a:pPr>
            <a:r>
              <a:rPr lang="en-US" altLang="en-US" sz="2800" dirty="0">
                <a:solidFill>
                  <a:schemeClr val="bg1">
                    <a:lumMod val="75000"/>
                  </a:schemeClr>
                </a:solidFill>
              </a:rPr>
              <a:t>C. When the transmitted power level is below 1 watt</a:t>
            </a:r>
          </a:p>
          <a:p>
            <a:pPr>
              <a:buFontTx/>
              <a:buNone/>
            </a:pPr>
            <a:r>
              <a:rPr lang="en-US" altLang="en-US" sz="2800" dirty="0"/>
              <a:t>D. When transmitting signals to control model craft</a:t>
            </a:r>
          </a:p>
        </p:txBody>
      </p:sp>
    </p:spTree>
    <p:extLst>
      <p:ext uri="{BB962C8B-B14F-4D97-AF65-F5344CB8AC3E}">
        <p14:creationId xmlns:p14="http://schemas.microsoft.com/office/powerpoint/2010/main" val="163281447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Content Placeholder 2"/>
          <p:cNvSpPr>
            <a:spLocks noGrp="1"/>
          </p:cNvSpPr>
          <p:nvPr>
            <p:ph idx="1"/>
          </p:nvPr>
        </p:nvSpPr>
        <p:spPr/>
        <p:txBody>
          <a:bodyPr/>
          <a:lstStyle/>
          <a:p>
            <a:pPr marL="0" indent="0">
              <a:buNone/>
            </a:pPr>
            <a:r>
              <a:rPr lang="en-US" altLang="en-US" dirty="0"/>
              <a:t>T1E - Control operator: eligibility, designating, privileges, duties, location, required; Control point; Control types: automatic, remote </a:t>
            </a:r>
          </a:p>
          <a:p>
            <a:pPr marL="0" indent="0">
              <a:buNone/>
            </a:pPr>
            <a:endParaRPr lang="en-US" altLang="en-US" dirty="0"/>
          </a:p>
          <a:p>
            <a:pPr marL="0" indent="0">
              <a:buNone/>
            </a:pPr>
            <a:r>
              <a:rPr lang="en-US" altLang="en-US" dirty="0"/>
              <a:t>#5 of 35</a:t>
            </a:r>
          </a:p>
        </p:txBody>
      </p:sp>
    </p:spTree>
    <p:extLst>
      <p:ext uri="{BB962C8B-B14F-4D97-AF65-F5344CB8AC3E}">
        <p14:creationId xmlns:p14="http://schemas.microsoft.com/office/powerpoint/2010/main" val="359782896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T1E01 [97.7(a)]</a:t>
            </a:r>
            <a:endParaRPr lang="en-US" dirty="0"/>
          </a:p>
        </p:txBody>
      </p:sp>
      <p:sp>
        <p:nvSpPr>
          <p:cNvPr id="3" name="Content Placeholder 2"/>
          <p:cNvSpPr>
            <a:spLocks noGrp="1"/>
          </p:cNvSpPr>
          <p:nvPr>
            <p:ph idx="1"/>
          </p:nvPr>
        </p:nvSpPr>
        <p:spPr>
          <a:xfrm>
            <a:off x="457200" y="1219200"/>
            <a:ext cx="8229600" cy="5364162"/>
          </a:xfrm>
        </p:spPr>
        <p:txBody>
          <a:bodyPr/>
          <a:lstStyle/>
          <a:p>
            <a:pPr>
              <a:buFontTx/>
              <a:buNone/>
            </a:pPr>
            <a:r>
              <a:rPr lang="en-US" altLang="en-US" dirty="0"/>
              <a:t>When may an amateur station transmit without a control operator?</a:t>
            </a:r>
          </a:p>
          <a:p>
            <a:pPr>
              <a:buFontTx/>
              <a:buNone/>
            </a:pPr>
            <a:r>
              <a:rPr lang="en-US" altLang="en-US" dirty="0"/>
              <a:t>A. When using automatic control, such as in the case of a repeater</a:t>
            </a:r>
          </a:p>
          <a:p>
            <a:pPr>
              <a:buFontTx/>
              <a:buNone/>
            </a:pPr>
            <a:r>
              <a:rPr lang="en-US" altLang="en-US" dirty="0"/>
              <a:t>B. When the station licensee is away and another licensed amateur is using the station</a:t>
            </a:r>
          </a:p>
          <a:p>
            <a:pPr>
              <a:buFontTx/>
              <a:buNone/>
            </a:pPr>
            <a:r>
              <a:rPr lang="en-US" altLang="en-US" dirty="0"/>
              <a:t>C. When the transmitting station is an auxiliary station</a:t>
            </a:r>
          </a:p>
          <a:p>
            <a:pPr>
              <a:buFontTx/>
              <a:buNone/>
            </a:pPr>
            <a:r>
              <a:rPr lang="en-US" altLang="en-US" dirty="0"/>
              <a:t>D. Never</a:t>
            </a:r>
          </a:p>
        </p:txBody>
      </p:sp>
    </p:spTree>
    <p:extLst>
      <p:ext uri="{BB962C8B-B14F-4D97-AF65-F5344CB8AC3E}">
        <p14:creationId xmlns:p14="http://schemas.microsoft.com/office/powerpoint/2010/main" val="426514958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T1E01 [97.7(a)]</a:t>
            </a:r>
            <a:endParaRPr lang="en-US" dirty="0"/>
          </a:p>
        </p:txBody>
      </p:sp>
      <p:sp>
        <p:nvSpPr>
          <p:cNvPr id="3" name="Content Placeholder 2"/>
          <p:cNvSpPr>
            <a:spLocks noGrp="1"/>
          </p:cNvSpPr>
          <p:nvPr>
            <p:ph idx="1"/>
          </p:nvPr>
        </p:nvSpPr>
        <p:spPr>
          <a:xfrm>
            <a:off x="457200" y="1219200"/>
            <a:ext cx="8229600" cy="5364162"/>
          </a:xfrm>
        </p:spPr>
        <p:txBody>
          <a:bodyPr/>
          <a:lstStyle/>
          <a:p>
            <a:pPr>
              <a:buFontTx/>
              <a:buNone/>
            </a:pPr>
            <a:r>
              <a:rPr lang="en-US" altLang="en-US" dirty="0"/>
              <a:t>When may an amateur station transmit without a control operator?</a:t>
            </a:r>
          </a:p>
          <a:p>
            <a:pPr>
              <a:buFontTx/>
              <a:buNone/>
            </a:pPr>
            <a:r>
              <a:rPr lang="en-US" altLang="en-US" dirty="0">
                <a:solidFill>
                  <a:schemeClr val="bg1">
                    <a:lumMod val="75000"/>
                  </a:schemeClr>
                </a:solidFill>
              </a:rPr>
              <a:t>A. When using automatic control, such as in the case of a repeater</a:t>
            </a:r>
          </a:p>
          <a:p>
            <a:pPr>
              <a:buFontTx/>
              <a:buNone/>
            </a:pPr>
            <a:r>
              <a:rPr lang="en-US" altLang="en-US" dirty="0">
                <a:solidFill>
                  <a:schemeClr val="bg1">
                    <a:lumMod val="75000"/>
                  </a:schemeClr>
                </a:solidFill>
              </a:rPr>
              <a:t>B. When the station licensee is away and another licensed amateur is using the station</a:t>
            </a:r>
          </a:p>
          <a:p>
            <a:pPr>
              <a:buFontTx/>
              <a:buNone/>
            </a:pPr>
            <a:r>
              <a:rPr lang="en-US" altLang="en-US" dirty="0">
                <a:solidFill>
                  <a:schemeClr val="bg1">
                    <a:lumMod val="75000"/>
                  </a:schemeClr>
                </a:solidFill>
              </a:rPr>
              <a:t>C. When the transmitting station is an auxiliary station</a:t>
            </a:r>
          </a:p>
          <a:p>
            <a:pPr>
              <a:buFontTx/>
              <a:buNone/>
            </a:pPr>
            <a:r>
              <a:rPr lang="en-US" altLang="en-US" dirty="0"/>
              <a:t>D. Never</a:t>
            </a:r>
          </a:p>
        </p:txBody>
      </p:sp>
    </p:spTree>
    <p:extLst>
      <p:ext uri="{BB962C8B-B14F-4D97-AF65-F5344CB8AC3E}">
        <p14:creationId xmlns:p14="http://schemas.microsoft.com/office/powerpoint/2010/main" val="122532491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2EC63-99F1-4224-BA3C-63035F3F3879}"/>
              </a:ext>
            </a:extLst>
          </p:cNvPr>
          <p:cNvSpPr>
            <a:spLocks noGrp="1"/>
          </p:cNvSpPr>
          <p:nvPr>
            <p:ph type="title"/>
          </p:nvPr>
        </p:nvSpPr>
        <p:spPr/>
        <p:txBody>
          <a:bodyPr/>
          <a:lstStyle/>
          <a:p>
            <a:r>
              <a:rPr lang="de-DE" dirty="0"/>
              <a:t>T1E02 [97.301, 97.207(c)]</a:t>
            </a:r>
            <a:endParaRPr lang="en-ZW" dirty="0"/>
          </a:p>
        </p:txBody>
      </p:sp>
      <p:sp>
        <p:nvSpPr>
          <p:cNvPr id="3" name="Content Placeholder 2">
            <a:extLst>
              <a:ext uri="{FF2B5EF4-FFF2-40B4-BE49-F238E27FC236}">
                <a16:creationId xmlns:a16="http://schemas.microsoft.com/office/drawing/2014/main" id="{A659B0D9-B04A-41E7-987E-A46D852B384C}"/>
              </a:ext>
            </a:extLst>
          </p:cNvPr>
          <p:cNvSpPr>
            <a:spLocks noGrp="1"/>
          </p:cNvSpPr>
          <p:nvPr>
            <p:ph idx="1"/>
          </p:nvPr>
        </p:nvSpPr>
        <p:spPr>
          <a:xfrm>
            <a:off x="457200" y="1600200"/>
            <a:ext cx="8229600" cy="4525963"/>
          </a:xfrm>
        </p:spPr>
        <p:txBody>
          <a:bodyPr/>
          <a:lstStyle/>
          <a:p>
            <a:pPr marL="0" indent="0">
              <a:buNone/>
            </a:pPr>
            <a:r>
              <a:rPr lang="en-US" sz="2800" dirty="0"/>
              <a:t>Who may be the control operator of a station communicating through an amateur satellite or space station?</a:t>
            </a:r>
          </a:p>
          <a:p>
            <a:pPr marL="0" indent="0">
              <a:buNone/>
            </a:pPr>
            <a:r>
              <a:rPr lang="en-US" sz="2800" dirty="0"/>
              <a:t>A. Only an Amateur Extra class operator</a:t>
            </a:r>
          </a:p>
          <a:p>
            <a:pPr marL="0" indent="0">
              <a:buNone/>
            </a:pPr>
            <a:r>
              <a:rPr lang="en-US" sz="2800" dirty="0"/>
              <a:t>B. A General class or higher licensee who has a satellite operator certification</a:t>
            </a:r>
          </a:p>
          <a:p>
            <a:pPr marL="0" indent="0">
              <a:buNone/>
            </a:pPr>
            <a:r>
              <a:rPr lang="en-US" sz="2800" dirty="0"/>
              <a:t>C. Only an Amateur Extra class operator who is also an AMSAT member</a:t>
            </a:r>
          </a:p>
          <a:p>
            <a:pPr marL="0" indent="0">
              <a:buNone/>
            </a:pPr>
            <a:r>
              <a:rPr lang="en-US" sz="2800" dirty="0"/>
              <a:t>D. Any amateur whose license privileges allow them to transmit on the satellite uplink frequency</a:t>
            </a:r>
          </a:p>
          <a:p>
            <a:pPr marL="0" indent="0">
              <a:buNone/>
            </a:pPr>
            <a:endParaRPr lang="en-ZW" dirty="0"/>
          </a:p>
        </p:txBody>
      </p:sp>
    </p:spTree>
    <p:extLst>
      <p:ext uri="{BB962C8B-B14F-4D97-AF65-F5344CB8AC3E}">
        <p14:creationId xmlns:p14="http://schemas.microsoft.com/office/powerpoint/2010/main" val="369682940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2EC63-99F1-4224-BA3C-63035F3F3879}"/>
              </a:ext>
            </a:extLst>
          </p:cNvPr>
          <p:cNvSpPr>
            <a:spLocks noGrp="1"/>
          </p:cNvSpPr>
          <p:nvPr>
            <p:ph type="title"/>
          </p:nvPr>
        </p:nvSpPr>
        <p:spPr/>
        <p:txBody>
          <a:bodyPr/>
          <a:lstStyle/>
          <a:p>
            <a:r>
              <a:rPr lang="de-DE" dirty="0"/>
              <a:t>T1E02 [97.301, 97.207(c)]</a:t>
            </a:r>
            <a:endParaRPr lang="en-ZW" dirty="0"/>
          </a:p>
        </p:txBody>
      </p:sp>
      <p:sp>
        <p:nvSpPr>
          <p:cNvPr id="3" name="Content Placeholder 2">
            <a:extLst>
              <a:ext uri="{FF2B5EF4-FFF2-40B4-BE49-F238E27FC236}">
                <a16:creationId xmlns:a16="http://schemas.microsoft.com/office/drawing/2014/main" id="{A659B0D9-B04A-41E7-987E-A46D852B384C}"/>
              </a:ext>
            </a:extLst>
          </p:cNvPr>
          <p:cNvSpPr>
            <a:spLocks noGrp="1"/>
          </p:cNvSpPr>
          <p:nvPr>
            <p:ph idx="1"/>
          </p:nvPr>
        </p:nvSpPr>
        <p:spPr>
          <a:xfrm>
            <a:off x="457200" y="1600200"/>
            <a:ext cx="8229600" cy="4525963"/>
          </a:xfrm>
        </p:spPr>
        <p:txBody>
          <a:bodyPr/>
          <a:lstStyle/>
          <a:p>
            <a:pPr marL="0" indent="0">
              <a:buNone/>
            </a:pPr>
            <a:r>
              <a:rPr lang="en-US" sz="2800" dirty="0"/>
              <a:t>Who may be the control operator of a station communicating through an amateur satellite or space station?</a:t>
            </a:r>
          </a:p>
          <a:p>
            <a:pPr marL="0" indent="0">
              <a:buNone/>
            </a:pPr>
            <a:r>
              <a:rPr lang="en-US" sz="2800" dirty="0">
                <a:solidFill>
                  <a:schemeClr val="bg1">
                    <a:lumMod val="75000"/>
                  </a:schemeClr>
                </a:solidFill>
              </a:rPr>
              <a:t>A. Only an Amateur Extra class operator</a:t>
            </a:r>
          </a:p>
          <a:p>
            <a:pPr marL="0" indent="0">
              <a:buNone/>
            </a:pPr>
            <a:r>
              <a:rPr lang="en-US" sz="2800" dirty="0">
                <a:solidFill>
                  <a:schemeClr val="bg1">
                    <a:lumMod val="75000"/>
                  </a:schemeClr>
                </a:solidFill>
              </a:rPr>
              <a:t>B. A General class or higher licensee who has a satellite operator certification</a:t>
            </a:r>
          </a:p>
          <a:p>
            <a:pPr marL="0" indent="0">
              <a:buNone/>
            </a:pPr>
            <a:r>
              <a:rPr lang="en-US" sz="2800" dirty="0">
                <a:solidFill>
                  <a:schemeClr val="bg1">
                    <a:lumMod val="75000"/>
                  </a:schemeClr>
                </a:solidFill>
              </a:rPr>
              <a:t>C. Only an Amateur Extra class operator who is also an AMSAT member</a:t>
            </a:r>
          </a:p>
          <a:p>
            <a:pPr marL="0" indent="0">
              <a:buNone/>
            </a:pPr>
            <a:r>
              <a:rPr lang="en-US" sz="2800" dirty="0"/>
              <a:t>D. Any amateur whose license privileges allow them to transmit on the satellite uplink frequency</a:t>
            </a:r>
          </a:p>
          <a:p>
            <a:pPr marL="0" indent="0">
              <a:buNone/>
            </a:pPr>
            <a:endParaRPr lang="en-ZW" dirty="0"/>
          </a:p>
        </p:txBody>
      </p:sp>
    </p:spTree>
    <p:extLst>
      <p:ext uri="{BB962C8B-B14F-4D97-AF65-F5344CB8AC3E}">
        <p14:creationId xmlns:p14="http://schemas.microsoft.com/office/powerpoint/2010/main" val="175715424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T1E03 [97.103(b)]</a:t>
            </a:r>
          </a:p>
        </p:txBody>
      </p:sp>
      <p:sp>
        <p:nvSpPr>
          <p:cNvPr id="3" name="Content Placeholder 2"/>
          <p:cNvSpPr>
            <a:spLocks noGrp="1"/>
          </p:cNvSpPr>
          <p:nvPr>
            <p:ph idx="1"/>
          </p:nvPr>
        </p:nvSpPr>
        <p:spPr>
          <a:xfrm>
            <a:off x="457200" y="1447800"/>
            <a:ext cx="8229600" cy="5105400"/>
          </a:xfrm>
        </p:spPr>
        <p:txBody>
          <a:bodyPr/>
          <a:lstStyle/>
          <a:p>
            <a:pPr>
              <a:buFontTx/>
              <a:buNone/>
            </a:pPr>
            <a:r>
              <a:rPr lang="en-US" altLang="en-US" dirty="0"/>
              <a:t>Who must designate the station control operator?</a:t>
            </a:r>
          </a:p>
          <a:p>
            <a:pPr>
              <a:buFontTx/>
              <a:buNone/>
            </a:pPr>
            <a:r>
              <a:rPr lang="en-US" altLang="en-US" dirty="0"/>
              <a:t>A. The station licensee</a:t>
            </a:r>
          </a:p>
          <a:p>
            <a:pPr>
              <a:buFontTx/>
              <a:buNone/>
            </a:pPr>
            <a:r>
              <a:rPr lang="en-US" altLang="en-US" dirty="0"/>
              <a:t>B. The FCC</a:t>
            </a:r>
          </a:p>
          <a:p>
            <a:pPr>
              <a:buFontTx/>
              <a:buNone/>
            </a:pPr>
            <a:r>
              <a:rPr lang="en-US" altLang="en-US" dirty="0"/>
              <a:t>C. The frequency coordinator</a:t>
            </a:r>
          </a:p>
          <a:p>
            <a:pPr>
              <a:buFontTx/>
              <a:buNone/>
            </a:pPr>
            <a:r>
              <a:rPr lang="en-US" altLang="en-US" dirty="0"/>
              <a:t>D. Any licensed operator</a:t>
            </a:r>
            <a:endParaRPr lang="en-US" altLang="en-US" sz="2800" dirty="0"/>
          </a:p>
        </p:txBody>
      </p:sp>
    </p:spTree>
    <p:extLst>
      <p:ext uri="{BB962C8B-B14F-4D97-AF65-F5344CB8AC3E}">
        <p14:creationId xmlns:p14="http://schemas.microsoft.com/office/powerpoint/2010/main" val="2820564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T1E03 [97.103(b)]</a:t>
            </a:r>
          </a:p>
        </p:txBody>
      </p:sp>
      <p:sp>
        <p:nvSpPr>
          <p:cNvPr id="3" name="Content Placeholder 2"/>
          <p:cNvSpPr>
            <a:spLocks noGrp="1"/>
          </p:cNvSpPr>
          <p:nvPr>
            <p:ph idx="1"/>
          </p:nvPr>
        </p:nvSpPr>
        <p:spPr>
          <a:xfrm>
            <a:off x="457200" y="1447800"/>
            <a:ext cx="8229600" cy="5105400"/>
          </a:xfrm>
        </p:spPr>
        <p:txBody>
          <a:bodyPr/>
          <a:lstStyle/>
          <a:p>
            <a:pPr>
              <a:buFontTx/>
              <a:buNone/>
            </a:pPr>
            <a:r>
              <a:rPr lang="en-US" altLang="en-US" dirty="0"/>
              <a:t>Who must designate the station control operator?</a:t>
            </a:r>
          </a:p>
          <a:p>
            <a:pPr>
              <a:buFontTx/>
              <a:buNone/>
            </a:pPr>
            <a:r>
              <a:rPr lang="en-US" altLang="en-US" dirty="0"/>
              <a:t>A. The station licensee</a:t>
            </a:r>
          </a:p>
          <a:p>
            <a:pPr>
              <a:buFontTx/>
              <a:buNone/>
            </a:pPr>
            <a:r>
              <a:rPr lang="en-US" altLang="en-US" dirty="0">
                <a:solidFill>
                  <a:schemeClr val="bg1">
                    <a:lumMod val="75000"/>
                  </a:schemeClr>
                </a:solidFill>
              </a:rPr>
              <a:t>B. The FCC</a:t>
            </a:r>
          </a:p>
          <a:p>
            <a:pPr>
              <a:buFontTx/>
              <a:buNone/>
            </a:pPr>
            <a:r>
              <a:rPr lang="en-US" altLang="en-US" dirty="0">
                <a:solidFill>
                  <a:schemeClr val="bg1">
                    <a:lumMod val="75000"/>
                  </a:schemeClr>
                </a:solidFill>
              </a:rPr>
              <a:t>C. The frequency coordinator</a:t>
            </a:r>
          </a:p>
          <a:p>
            <a:pPr>
              <a:buFontTx/>
              <a:buNone/>
            </a:pPr>
            <a:r>
              <a:rPr lang="en-US" altLang="en-US" dirty="0">
                <a:solidFill>
                  <a:schemeClr val="bg1">
                    <a:lumMod val="75000"/>
                  </a:schemeClr>
                </a:solidFill>
              </a:rPr>
              <a:t>D. Any licensed operator</a:t>
            </a:r>
            <a:endParaRPr lang="en-US" altLang="en-US" sz="2800" dirty="0">
              <a:solidFill>
                <a:schemeClr val="bg1">
                  <a:lumMod val="75000"/>
                </a:schemeClr>
              </a:solidFill>
            </a:endParaRPr>
          </a:p>
        </p:txBody>
      </p:sp>
    </p:spTree>
    <p:extLst>
      <p:ext uri="{BB962C8B-B14F-4D97-AF65-F5344CB8AC3E}">
        <p14:creationId xmlns:p14="http://schemas.microsoft.com/office/powerpoint/2010/main" val="3736365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T1A01 [97.1]</a:t>
            </a:r>
            <a:endParaRPr lang="en-US" dirty="0"/>
          </a:p>
        </p:txBody>
      </p:sp>
      <p:sp>
        <p:nvSpPr>
          <p:cNvPr id="3" name="Content Placeholder 2"/>
          <p:cNvSpPr>
            <a:spLocks noGrp="1"/>
          </p:cNvSpPr>
          <p:nvPr>
            <p:ph idx="1"/>
          </p:nvPr>
        </p:nvSpPr>
        <p:spPr>
          <a:xfrm>
            <a:off x="457200" y="1447800"/>
            <a:ext cx="8229600" cy="5181600"/>
          </a:xfrm>
        </p:spPr>
        <p:txBody>
          <a:bodyPr/>
          <a:lstStyle/>
          <a:p>
            <a:pPr>
              <a:buFontTx/>
              <a:buNone/>
            </a:pPr>
            <a:r>
              <a:rPr lang="en-US" altLang="en-US" sz="2800" dirty="0"/>
              <a:t>Which of the following is a purpose of the Amateur Radio Service as stated in the FCC rules and regulations?</a:t>
            </a:r>
          </a:p>
          <a:p>
            <a:pPr>
              <a:buFontTx/>
              <a:buNone/>
            </a:pPr>
            <a:r>
              <a:rPr lang="en-US" altLang="en-US" sz="2800" dirty="0">
                <a:solidFill>
                  <a:schemeClr val="bg1">
                    <a:lumMod val="75000"/>
                  </a:schemeClr>
                </a:solidFill>
              </a:rPr>
              <a:t>A. Providing personal radio communications for as many citizens as possible</a:t>
            </a:r>
          </a:p>
          <a:p>
            <a:pPr>
              <a:buFontTx/>
              <a:buNone/>
            </a:pPr>
            <a:r>
              <a:rPr lang="en-US" altLang="en-US" sz="2800" dirty="0">
                <a:solidFill>
                  <a:schemeClr val="bg1">
                    <a:lumMod val="75000"/>
                  </a:schemeClr>
                </a:solidFill>
              </a:rPr>
              <a:t>B. Providing communications for international non-profit organizations</a:t>
            </a:r>
          </a:p>
          <a:p>
            <a:pPr>
              <a:buFontTx/>
              <a:buNone/>
            </a:pPr>
            <a:r>
              <a:rPr lang="en-US" altLang="en-US" sz="2800" dirty="0"/>
              <a:t>C. Advancing skills in the technical and communication phases of the radio art</a:t>
            </a:r>
          </a:p>
          <a:p>
            <a:pPr>
              <a:buFontTx/>
              <a:buNone/>
            </a:pPr>
            <a:r>
              <a:rPr lang="en-US" altLang="en-US" sz="2800" dirty="0">
                <a:solidFill>
                  <a:schemeClr val="bg1">
                    <a:lumMod val="75000"/>
                  </a:schemeClr>
                </a:solidFill>
              </a:rPr>
              <a:t>D. All of these choices are correct </a:t>
            </a:r>
          </a:p>
          <a:p>
            <a:pPr>
              <a:buFontTx/>
              <a:buNone/>
            </a:pPr>
            <a:endParaRPr lang="en-US" altLang="en-US" sz="2800" dirty="0"/>
          </a:p>
        </p:txBody>
      </p:sp>
    </p:spTree>
    <p:extLst>
      <p:ext uri="{BB962C8B-B14F-4D97-AF65-F5344CB8AC3E}">
        <p14:creationId xmlns:p14="http://schemas.microsoft.com/office/powerpoint/2010/main" val="229252297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T1E04 [97.103(b)]</a:t>
            </a:r>
            <a:endParaRPr lang="en-US" dirty="0"/>
          </a:p>
        </p:txBody>
      </p:sp>
      <p:sp>
        <p:nvSpPr>
          <p:cNvPr id="3" name="Content Placeholder 2"/>
          <p:cNvSpPr>
            <a:spLocks noGrp="1"/>
          </p:cNvSpPr>
          <p:nvPr>
            <p:ph idx="1"/>
          </p:nvPr>
        </p:nvSpPr>
        <p:spPr>
          <a:xfrm>
            <a:off x="457200" y="1600200"/>
            <a:ext cx="8229600" cy="4876800"/>
          </a:xfrm>
        </p:spPr>
        <p:txBody>
          <a:bodyPr/>
          <a:lstStyle/>
          <a:p>
            <a:pPr>
              <a:buFontTx/>
              <a:buNone/>
            </a:pPr>
            <a:r>
              <a:rPr lang="en-US" altLang="en-US" sz="2800" dirty="0"/>
              <a:t>What determines the transmitting privileges of an amateur station?</a:t>
            </a:r>
          </a:p>
          <a:p>
            <a:pPr>
              <a:buFontTx/>
              <a:buNone/>
            </a:pPr>
            <a:r>
              <a:rPr lang="en-US" altLang="en-US" sz="2800" dirty="0"/>
              <a:t>A. The frequency authorized by the frequency coordinator</a:t>
            </a:r>
          </a:p>
          <a:p>
            <a:pPr>
              <a:buFontTx/>
              <a:buNone/>
            </a:pPr>
            <a:r>
              <a:rPr lang="en-US" altLang="en-US" sz="2800" dirty="0"/>
              <a:t>B. The frequencies printed on the license grant</a:t>
            </a:r>
          </a:p>
          <a:p>
            <a:pPr>
              <a:buFontTx/>
              <a:buNone/>
            </a:pPr>
            <a:r>
              <a:rPr lang="en-US" altLang="en-US" sz="2800" dirty="0"/>
              <a:t>C. The highest class of operator license held by anyone on the premises</a:t>
            </a:r>
          </a:p>
          <a:p>
            <a:pPr>
              <a:buFontTx/>
              <a:buNone/>
            </a:pPr>
            <a:r>
              <a:rPr lang="en-US" altLang="en-US" sz="2800" dirty="0"/>
              <a:t>D. The class of operator license held by the control operator</a:t>
            </a:r>
          </a:p>
        </p:txBody>
      </p:sp>
    </p:spTree>
    <p:extLst>
      <p:ext uri="{BB962C8B-B14F-4D97-AF65-F5344CB8AC3E}">
        <p14:creationId xmlns:p14="http://schemas.microsoft.com/office/powerpoint/2010/main" val="428964275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T1E04 [97.103(b)]</a:t>
            </a:r>
            <a:endParaRPr lang="en-US" dirty="0"/>
          </a:p>
        </p:txBody>
      </p:sp>
      <p:sp>
        <p:nvSpPr>
          <p:cNvPr id="3" name="Content Placeholder 2"/>
          <p:cNvSpPr>
            <a:spLocks noGrp="1"/>
          </p:cNvSpPr>
          <p:nvPr>
            <p:ph idx="1"/>
          </p:nvPr>
        </p:nvSpPr>
        <p:spPr>
          <a:xfrm>
            <a:off x="457200" y="1600200"/>
            <a:ext cx="8229600" cy="4876800"/>
          </a:xfrm>
        </p:spPr>
        <p:txBody>
          <a:bodyPr/>
          <a:lstStyle/>
          <a:p>
            <a:pPr>
              <a:buFontTx/>
              <a:buNone/>
            </a:pPr>
            <a:r>
              <a:rPr lang="en-US" altLang="en-US" sz="2800" dirty="0"/>
              <a:t>What determines the transmitting privileges of an amateur station?</a:t>
            </a:r>
          </a:p>
          <a:p>
            <a:pPr>
              <a:buFontTx/>
              <a:buNone/>
            </a:pPr>
            <a:r>
              <a:rPr lang="en-US" altLang="en-US" sz="2800" dirty="0">
                <a:solidFill>
                  <a:schemeClr val="bg1">
                    <a:lumMod val="75000"/>
                  </a:schemeClr>
                </a:solidFill>
              </a:rPr>
              <a:t>A. The frequency authorized by the frequency coordinator</a:t>
            </a:r>
          </a:p>
          <a:p>
            <a:pPr>
              <a:buFontTx/>
              <a:buNone/>
            </a:pPr>
            <a:r>
              <a:rPr lang="en-US" altLang="en-US" sz="2800" dirty="0">
                <a:solidFill>
                  <a:schemeClr val="bg1">
                    <a:lumMod val="75000"/>
                  </a:schemeClr>
                </a:solidFill>
              </a:rPr>
              <a:t>B. The frequencies printed on the license grant</a:t>
            </a:r>
          </a:p>
          <a:p>
            <a:pPr>
              <a:buFontTx/>
              <a:buNone/>
            </a:pPr>
            <a:r>
              <a:rPr lang="en-US" altLang="en-US" sz="2800" dirty="0">
                <a:solidFill>
                  <a:schemeClr val="bg1">
                    <a:lumMod val="75000"/>
                  </a:schemeClr>
                </a:solidFill>
              </a:rPr>
              <a:t>C. The highest class of operator license held by anyone on the premises</a:t>
            </a:r>
          </a:p>
          <a:p>
            <a:pPr>
              <a:buFontTx/>
              <a:buNone/>
            </a:pPr>
            <a:r>
              <a:rPr lang="en-US" altLang="en-US" sz="2800" dirty="0"/>
              <a:t>D. The class of operator license held by the control operator</a:t>
            </a:r>
          </a:p>
        </p:txBody>
      </p:sp>
    </p:spTree>
    <p:extLst>
      <p:ext uri="{BB962C8B-B14F-4D97-AF65-F5344CB8AC3E}">
        <p14:creationId xmlns:p14="http://schemas.microsoft.com/office/powerpoint/2010/main" val="416381589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T1E05 [97.3(a)(14)]</a:t>
            </a:r>
            <a:endParaRPr lang="en-US" dirty="0"/>
          </a:p>
        </p:txBody>
      </p:sp>
      <p:sp>
        <p:nvSpPr>
          <p:cNvPr id="3" name="Content Placeholder 2"/>
          <p:cNvSpPr>
            <a:spLocks noGrp="1"/>
          </p:cNvSpPr>
          <p:nvPr>
            <p:ph idx="1"/>
          </p:nvPr>
        </p:nvSpPr>
        <p:spPr>
          <a:xfrm>
            <a:off x="457200" y="1600200"/>
            <a:ext cx="8229600" cy="4876800"/>
          </a:xfrm>
        </p:spPr>
        <p:txBody>
          <a:bodyPr/>
          <a:lstStyle/>
          <a:p>
            <a:pPr>
              <a:buFontTx/>
              <a:buNone/>
            </a:pPr>
            <a:r>
              <a:rPr lang="en-US" altLang="en-US"/>
              <a:t>What is an amateur station control point?</a:t>
            </a:r>
          </a:p>
          <a:p>
            <a:pPr>
              <a:buFontTx/>
              <a:buNone/>
            </a:pPr>
            <a:r>
              <a:rPr lang="en-US" altLang="en-US"/>
              <a:t>A. The location of the station’s transmitting antenna</a:t>
            </a:r>
          </a:p>
          <a:p>
            <a:pPr>
              <a:buFontTx/>
              <a:buNone/>
            </a:pPr>
            <a:r>
              <a:rPr lang="en-US" altLang="en-US"/>
              <a:t>B. The location of the station transmitting apparatus </a:t>
            </a:r>
          </a:p>
          <a:p>
            <a:pPr>
              <a:buFontTx/>
              <a:buNone/>
            </a:pPr>
            <a:r>
              <a:rPr lang="en-US" altLang="en-US"/>
              <a:t>C. The location at which the control operator function is performed</a:t>
            </a:r>
          </a:p>
          <a:p>
            <a:pPr>
              <a:buFontTx/>
              <a:buNone/>
            </a:pPr>
            <a:r>
              <a:rPr lang="en-US" altLang="en-US"/>
              <a:t>D. The mailing address of the station licensee</a:t>
            </a:r>
          </a:p>
        </p:txBody>
      </p:sp>
    </p:spTree>
    <p:extLst>
      <p:ext uri="{BB962C8B-B14F-4D97-AF65-F5344CB8AC3E}">
        <p14:creationId xmlns:p14="http://schemas.microsoft.com/office/powerpoint/2010/main" val="179934703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T1E05 [97.3(a)(14)]</a:t>
            </a:r>
            <a:endParaRPr lang="en-US" dirty="0"/>
          </a:p>
        </p:txBody>
      </p:sp>
      <p:sp>
        <p:nvSpPr>
          <p:cNvPr id="3" name="Content Placeholder 2"/>
          <p:cNvSpPr>
            <a:spLocks noGrp="1"/>
          </p:cNvSpPr>
          <p:nvPr>
            <p:ph idx="1"/>
          </p:nvPr>
        </p:nvSpPr>
        <p:spPr>
          <a:xfrm>
            <a:off x="457200" y="1600200"/>
            <a:ext cx="8229600" cy="4876800"/>
          </a:xfrm>
        </p:spPr>
        <p:txBody>
          <a:bodyPr/>
          <a:lstStyle/>
          <a:p>
            <a:pPr>
              <a:buFontTx/>
              <a:buNone/>
            </a:pPr>
            <a:r>
              <a:rPr lang="en-US" altLang="en-US" dirty="0"/>
              <a:t>What is an amateur station control point?</a:t>
            </a:r>
          </a:p>
          <a:p>
            <a:pPr>
              <a:buFontTx/>
              <a:buNone/>
            </a:pPr>
            <a:r>
              <a:rPr lang="en-US" altLang="en-US" dirty="0">
                <a:solidFill>
                  <a:schemeClr val="bg1">
                    <a:lumMod val="75000"/>
                  </a:schemeClr>
                </a:solidFill>
              </a:rPr>
              <a:t>A. The location of the station’s transmitting antenna</a:t>
            </a:r>
          </a:p>
          <a:p>
            <a:pPr>
              <a:buFontTx/>
              <a:buNone/>
            </a:pPr>
            <a:r>
              <a:rPr lang="en-US" altLang="en-US" dirty="0">
                <a:solidFill>
                  <a:schemeClr val="bg1">
                    <a:lumMod val="75000"/>
                  </a:schemeClr>
                </a:solidFill>
              </a:rPr>
              <a:t>B. The location of the station transmitting apparatus </a:t>
            </a:r>
          </a:p>
          <a:p>
            <a:pPr>
              <a:buFontTx/>
              <a:buNone/>
            </a:pPr>
            <a:r>
              <a:rPr lang="en-US" altLang="en-US" dirty="0"/>
              <a:t>C. The location at which the control operator function is performed</a:t>
            </a:r>
          </a:p>
          <a:p>
            <a:pPr>
              <a:buFontTx/>
              <a:buNone/>
            </a:pPr>
            <a:r>
              <a:rPr lang="en-US" altLang="en-US" dirty="0">
                <a:solidFill>
                  <a:schemeClr val="bg1">
                    <a:lumMod val="75000"/>
                  </a:schemeClr>
                </a:solidFill>
              </a:rPr>
              <a:t>D. The mailing address of the station licensee</a:t>
            </a:r>
          </a:p>
        </p:txBody>
      </p:sp>
    </p:spTree>
    <p:extLst>
      <p:ext uri="{BB962C8B-B14F-4D97-AF65-F5344CB8AC3E}">
        <p14:creationId xmlns:p14="http://schemas.microsoft.com/office/powerpoint/2010/main" val="359060841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p:txBody>
          <a:bodyPr/>
          <a:lstStyle/>
          <a:p>
            <a:r>
              <a:rPr lang="en-US" altLang="en-US" dirty="0"/>
              <a:t>T1E06 [97.301]</a:t>
            </a:r>
          </a:p>
        </p:txBody>
      </p:sp>
      <p:sp>
        <p:nvSpPr>
          <p:cNvPr id="3" name="Content Placeholder 2"/>
          <p:cNvSpPr>
            <a:spLocks noGrp="1"/>
          </p:cNvSpPr>
          <p:nvPr>
            <p:ph idx="1"/>
          </p:nvPr>
        </p:nvSpPr>
        <p:spPr>
          <a:xfrm>
            <a:off x="228600" y="1219200"/>
            <a:ext cx="8686800" cy="5181600"/>
          </a:xfrm>
        </p:spPr>
        <p:txBody>
          <a:bodyPr/>
          <a:lstStyle/>
          <a:p>
            <a:pPr>
              <a:buFontTx/>
              <a:buNone/>
            </a:pPr>
            <a:r>
              <a:rPr lang="en-US" altLang="en-US" dirty="0"/>
              <a:t>When, under normal circumstances, may a Technician class licensee be the control operator of a station operating in an Amateur Extra Class band segment?</a:t>
            </a:r>
          </a:p>
          <a:p>
            <a:pPr>
              <a:buFontTx/>
              <a:buNone/>
            </a:pPr>
            <a:r>
              <a:rPr lang="en-US" altLang="en-US" dirty="0"/>
              <a:t>A. At no time</a:t>
            </a:r>
          </a:p>
          <a:p>
            <a:pPr>
              <a:buFontTx/>
              <a:buNone/>
            </a:pPr>
            <a:r>
              <a:rPr lang="en-US" altLang="en-US" dirty="0"/>
              <a:t>B. When designated as the control operator by an Amateur Extra Class licensee</a:t>
            </a:r>
          </a:p>
          <a:p>
            <a:pPr>
              <a:buFontTx/>
              <a:buNone/>
            </a:pPr>
            <a:r>
              <a:rPr lang="en-US" altLang="en-US" dirty="0"/>
              <a:t>C. As part of a multi-operator contest team</a:t>
            </a:r>
          </a:p>
          <a:p>
            <a:pPr>
              <a:buFontTx/>
              <a:buNone/>
            </a:pPr>
            <a:r>
              <a:rPr lang="en-US" altLang="en-US" dirty="0"/>
              <a:t>D. When using a club station whose trustee holds an Amateur Extra Class license</a:t>
            </a:r>
          </a:p>
        </p:txBody>
      </p:sp>
    </p:spTree>
    <p:extLst>
      <p:ext uri="{BB962C8B-B14F-4D97-AF65-F5344CB8AC3E}">
        <p14:creationId xmlns:p14="http://schemas.microsoft.com/office/powerpoint/2010/main" val="87975003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p:txBody>
          <a:bodyPr/>
          <a:lstStyle/>
          <a:p>
            <a:r>
              <a:rPr lang="en-US" altLang="en-US" dirty="0"/>
              <a:t>T1E06 [97.301]</a:t>
            </a:r>
          </a:p>
        </p:txBody>
      </p:sp>
      <p:sp>
        <p:nvSpPr>
          <p:cNvPr id="3" name="Content Placeholder 2"/>
          <p:cNvSpPr>
            <a:spLocks noGrp="1"/>
          </p:cNvSpPr>
          <p:nvPr>
            <p:ph idx="1"/>
          </p:nvPr>
        </p:nvSpPr>
        <p:spPr>
          <a:xfrm>
            <a:off x="228600" y="1219200"/>
            <a:ext cx="8686800" cy="5181600"/>
          </a:xfrm>
        </p:spPr>
        <p:txBody>
          <a:bodyPr/>
          <a:lstStyle/>
          <a:p>
            <a:pPr>
              <a:buFontTx/>
              <a:buNone/>
            </a:pPr>
            <a:r>
              <a:rPr lang="en-US" altLang="en-US" dirty="0"/>
              <a:t>When, under normal circumstances, may a Technician class licensee be the control operator of a station operating in an Amateur Extra Class band segment?</a:t>
            </a:r>
          </a:p>
          <a:p>
            <a:pPr>
              <a:buFontTx/>
              <a:buNone/>
            </a:pPr>
            <a:r>
              <a:rPr lang="en-US" altLang="en-US" dirty="0"/>
              <a:t>A. At no time</a:t>
            </a:r>
          </a:p>
          <a:p>
            <a:pPr>
              <a:buFontTx/>
              <a:buNone/>
            </a:pPr>
            <a:r>
              <a:rPr lang="en-US" altLang="en-US" dirty="0">
                <a:solidFill>
                  <a:schemeClr val="bg1">
                    <a:lumMod val="75000"/>
                  </a:schemeClr>
                </a:solidFill>
              </a:rPr>
              <a:t>B. When designated as the control operator by an Amateur Extra Class licensee</a:t>
            </a:r>
          </a:p>
          <a:p>
            <a:pPr>
              <a:buFontTx/>
              <a:buNone/>
            </a:pPr>
            <a:r>
              <a:rPr lang="en-US" altLang="en-US" dirty="0">
                <a:solidFill>
                  <a:schemeClr val="bg1">
                    <a:lumMod val="75000"/>
                  </a:schemeClr>
                </a:solidFill>
              </a:rPr>
              <a:t>C. As part of a multi-operator contest team</a:t>
            </a:r>
          </a:p>
          <a:p>
            <a:pPr>
              <a:buFontTx/>
              <a:buNone/>
            </a:pPr>
            <a:r>
              <a:rPr lang="en-US" altLang="en-US" dirty="0">
                <a:solidFill>
                  <a:schemeClr val="bg1">
                    <a:lumMod val="75000"/>
                  </a:schemeClr>
                </a:solidFill>
              </a:rPr>
              <a:t>D. When using a club station whose trustee holds an Amateur Extra Class license</a:t>
            </a:r>
          </a:p>
        </p:txBody>
      </p:sp>
    </p:spTree>
    <p:extLst>
      <p:ext uri="{BB962C8B-B14F-4D97-AF65-F5344CB8AC3E}">
        <p14:creationId xmlns:p14="http://schemas.microsoft.com/office/powerpoint/2010/main" val="160483025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T1E07 [97.103(a)]</a:t>
            </a:r>
            <a:endParaRPr lang="en-US" dirty="0"/>
          </a:p>
        </p:txBody>
      </p:sp>
      <p:sp>
        <p:nvSpPr>
          <p:cNvPr id="3" name="Content Placeholder 2"/>
          <p:cNvSpPr>
            <a:spLocks noGrp="1"/>
          </p:cNvSpPr>
          <p:nvPr>
            <p:ph idx="1"/>
          </p:nvPr>
        </p:nvSpPr>
        <p:spPr>
          <a:xfrm>
            <a:off x="457200" y="1371600"/>
            <a:ext cx="8229600" cy="5029200"/>
          </a:xfrm>
        </p:spPr>
        <p:txBody>
          <a:bodyPr/>
          <a:lstStyle/>
          <a:p>
            <a:pPr>
              <a:buFontTx/>
              <a:buNone/>
            </a:pPr>
            <a:r>
              <a:rPr lang="en-US" altLang="en-US" dirty="0"/>
              <a:t>When the control operator is not the station licensee, who is responsible for the proper operation of the station?</a:t>
            </a:r>
          </a:p>
          <a:p>
            <a:pPr>
              <a:buFontTx/>
              <a:buNone/>
            </a:pPr>
            <a:r>
              <a:rPr lang="en-US" altLang="en-US" dirty="0"/>
              <a:t>A. All licensed amateurs who are present at the operation</a:t>
            </a:r>
          </a:p>
          <a:p>
            <a:pPr>
              <a:buFontTx/>
              <a:buNone/>
            </a:pPr>
            <a:r>
              <a:rPr lang="en-US" altLang="en-US" dirty="0"/>
              <a:t>B. Only the station licensee</a:t>
            </a:r>
          </a:p>
          <a:p>
            <a:pPr>
              <a:buFontTx/>
              <a:buNone/>
            </a:pPr>
            <a:r>
              <a:rPr lang="en-US" altLang="en-US" dirty="0"/>
              <a:t>C. Only the control operator</a:t>
            </a:r>
          </a:p>
          <a:p>
            <a:pPr>
              <a:buFontTx/>
              <a:buNone/>
            </a:pPr>
            <a:r>
              <a:rPr lang="en-US" altLang="en-US" dirty="0"/>
              <a:t>D. The control operator and the station licensee</a:t>
            </a:r>
          </a:p>
        </p:txBody>
      </p:sp>
    </p:spTree>
    <p:extLst>
      <p:ext uri="{BB962C8B-B14F-4D97-AF65-F5344CB8AC3E}">
        <p14:creationId xmlns:p14="http://schemas.microsoft.com/office/powerpoint/2010/main" val="251073367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T1E07 [97.103(a)]</a:t>
            </a:r>
            <a:endParaRPr lang="en-US" dirty="0"/>
          </a:p>
        </p:txBody>
      </p:sp>
      <p:sp>
        <p:nvSpPr>
          <p:cNvPr id="3" name="Content Placeholder 2"/>
          <p:cNvSpPr>
            <a:spLocks noGrp="1"/>
          </p:cNvSpPr>
          <p:nvPr>
            <p:ph idx="1"/>
          </p:nvPr>
        </p:nvSpPr>
        <p:spPr>
          <a:xfrm>
            <a:off x="457200" y="1371600"/>
            <a:ext cx="8229600" cy="5029200"/>
          </a:xfrm>
        </p:spPr>
        <p:txBody>
          <a:bodyPr/>
          <a:lstStyle/>
          <a:p>
            <a:pPr>
              <a:buFontTx/>
              <a:buNone/>
            </a:pPr>
            <a:r>
              <a:rPr lang="en-US" altLang="en-US" dirty="0"/>
              <a:t>When the control operator is not the station licensee, who is responsible for the proper operation of the station?</a:t>
            </a:r>
          </a:p>
          <a:p>
            <a:pPr>
              <a:buFontTx/>
              <a:buNone/>
            </a:pPr>
            <a:r>
              <a:rPr lang="en-US" altLang="en-US" dirty="0">
                <a:solidFill>
                  <a:schemeClr val="bg1">
                    <a:lumMod val="75000"/>
                  </a:schemeClr>
                </a:solidFill>
              </a:rPr>
              <a:t>A. All licensed amateurs who are present at the operation</a:t>
            </a:r>
          </a:p>
          <a:p>
            <a:pPr>
              <a:buFontTx/>
              <a:buNone/>
            </a:pPr>
            <a:r>
              <a:rPr lang="en-US" altLang="en-US" dirty="0">
                <a:solidFill>
                  <a:schemeClr val="bg1">
                    <a:lumMod val="75000"/>
                  </a:schemeClr>
                </a:solidFill>
              </a:rPr>
              <a:t>B. Only the station licensee</a:t>
            </a:r>
          </a:p>
          <a:p>
            <a:pPr>
              <a:buFontTx/>
              <a:buNone/>
            </a:pPr>
            <a:r>
              <a:rPr lang="en-US" altLang="en-US" dirty="0">
                <a:solidFill>
                  <a:schemeClr val="bg1">
                    <a:lumMod val="75000"/>
                  </a:schemeClr>
                </a:solidFill>
              </a:rPr>
              <a:t>C. Only the control operator</a:t>
            </a:r>
          </a:p>
          <a:p>
            <a:pPr>
              <a:buFontTx/>
              <a:buNone/>
            </a:pPr>
            <a:r>
              <a:rPr lang="en-US" altLang="en-US" dirty="0"/>
              <a:t>D. The control operator and the station licensee</a:t>
            </a:r>
          </a:p>
        </p:txBody>
      </p:sp>
    </p:spTree>
    <p:extLst>
      <p:ext uri="{BB962C8B-B14F-4D97-AF65-F5344CB8AC3E}">
        <p14:creationId xmlns:p14="http://schemas.microsoft.com/office/powerpoint/2010/main" val="356023352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T1E08 [97.3(a)(6), 97.205(d)]</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is an example of automatic control?</a:t>
            </a:r>
          </a:p>
          <a:p>
            <a:pPr>
              <a:buFontTx/>
              <a:buNone/>
            </a:pPr>
            <a:r>
              <a:rPr lang="en-US" altLang="en-US" dirty="0"/>
              <a:t>A. Repeater operation</a:t>
            </a:r>
          </a:p>
          <a:p>
            <a:pPr>
              <a:buFontTx/>
              <a:buNone/>
            </a:pPr>
            <a:r>
              <a:rPr lang="en-US" altLang="en-US" dirty="0"/>
              <a:t>B. Controlling the station over the Internet</a:t>
            </a:r>
          </a:p>
          <a:p>
            <a:pPr>
              <a:buFontTx/>
              <a:buNone/>
            </a:pPr>
            <a:r>
              <a:rPr lang="en-US" altLang="en-US" dirty="0"/>
              <a:t>C. Using a computer or other device to send CW automatically</a:t>
            </a:r>
          </a:p>
          <a:p>
            <a:pPr>
              <a:buFontTx/>
              <a:buNone/>
            </a:pPr>
            <a:r>
              <a:rPr lang="en-US" altLang="en-US" dirty="0"/>
              <a:t>D. Using a computer or other device to identify automatically</a:t>
            </a:r>
          </a:p>
        </p:txBody>
      </p:sp>
    </p:spTree>
    <p:extLst>
      <p:ext uri="{BB962C8B-B14F-4D97-AF65-F5344CB8AC3E}">
        <p14:creationId xmlns:p14="http://schemas.microsoft.com/office/powerpoint/2010/main" val="312861032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T1E08 [97.3(a)(6), 97.205(d)]</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is an example of automatic control?</a:t>
            </a:r>
          </a:p>
          <a:p>
            <a:pPr>
              <a:buFontTx/>
              <a:buNone/>
            </a:pPr>
            <a:r>
              <a:rPr lang="en-US" altLang="en-US" dirty="0"/>
              <a:t>A. Repeater operation</a:t>
            </a:r>
          </a:p>
          <a:p>
            <a:pPr>
              <a:buFontTx/>
              <a:buNone/>
            </a:pPr>
            <a:r>
              <a:rPr lang="en-US" altLang="en-US" dirty="0">
                <a:solidFill>
                  <a:schemeClr val="bg1">
                    <a:lumMod val="75000"/>
                  </a:schemeClr>
                </a:solidFill>
              </a:rPr>
              <a:t>B. Controlling the station over the Internet</a:t>
            </a:r>
          </a:p>
          <a:p>
            <a:pPr>
              <a:buFontTx/>
              <a:buNone/>
            </a:pPr>
            <a:r>
              <a:rPr lang="en-US" altLang="en-US" dirty="0">
                <a:solidFill>
                  <a:schemeClr val="bg1">
                    <a:lumMod val="75000"/>
                  </a:schemeClr>
                </a:solidFill>
              </a:rPr>
              <a:t>C. Using a computer or other device to send CW automatically</a:t>
            </a:r>
          </a:p>
          <a:p>
            <a:pPr>
              <a:buFontTx/>
              <a:buNone/>
            </a:pPr>
            <a:r>
              <a:rPr lang="en-US" altLang="en-US" dirty="0">
                <a:solidFill>
                  <a:schemeClr val="bg1">
                    <a:lumMod val="75000"/>
                  </a:schemeClr>
                </a:solidFill>
              </a:rPr>
              <a:t>D. Using a computer or other device to identify automatically</a:t>
            </a:r>
          </a:p>
        </p:txBody>
      </p:sp>
    </p:spTree>
    <p:extLst>
      <p:ext uri="{BB962C8B-B14F-4D97-AF65-F5344CB8AC3E}">
        <p14:creationId xmlns:p14="http://schemas.microsoft.com/office/powerpoint/2010/main" val="1394884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T1A02 [97.1]</a:t>
            </a:r>
            <a:endParaRPr lang="en-US" dirty="0"/>
          </a:p>
        </p:txBody>
      </p:sp>
      <p:sp>
        <p:nvSpPr>
          <p:cNvPr id="3" name="Content Placeholder 2"/>
          <p:cNvSpPr>
            <a:spLocks noGrp="1"/>
          </p:cNvSpPr>
          <p:nvPr>
            <p:ph idx="1"/>
          </p:nvPr>
        </p:nvSpPr>
        <p:spPr>
          <a:xfrm>
            <a:off x="457200" y="1600200"/>
            <a:ext cx="8229600" cy="4525963"/>
          </a:xfrm>
        </p:spPr>
        <p:txBody>
          <a:bodyPr/>
          <a:lstStyle/>
          <a:p>
            <a:pPr>
              <a:buFontTx/>
              <a:buNone/>
            </a:pPr>
            <a:r>
              <a:rPr lang="en-US" altLang="en-US" dirty="0"/>
              <a:t>What agency regulates and enforces the rules for the Amateur Radio Service in the United States?</a:t>
            </a:r>
          </a:p>
          <a:p>
            <a:pPr>
              <a:buFontTx/>
              <a:buNone/>
            </a:pPr>
            <a:r>
              <a:rPr lang="en-US" altLang="en-US" dirty="0"/>
              <a:t>A. FEMA</a:t>
            </a:r>
          </a:p>
          <a:p>
            <a:pPr>
              <a:buFontTx/>
              <a:buNone/>
            </a:pPr>
            <a:r>
              <a:rPr lang="en-US" altLang="en-US" dirty="0"/>
              <a:t>B. Homeland Security</a:t>
            </a:r>
          </a:p>
          <a:p>
            <a:pPr>
              <a:buFontTx/>
              <a:buNone/>
            </a:pPr>
            <a:r>
              <a:rPr lang="en-US" altLang="en-US" dirty="0"/>
              <a:t>C. The FCC</a:t>
            </a:r>
          </a:p>
          <a:p>
            <a:pPr>
              <a:buFontTx/>
              <a:buNone/>
            </a:pPr>
            <a:r>
              <a:rPr lang="en-US" altLang="en-US" dirty="0"/>
              <a:t>D. All these choices are correct</a:t>
            </a:r>
          </a:p>
        </p:txBody>
      </p:sp>
    </p:spTree>
    <p:extLst>
      <p:ext uri="{BB962C8B-B14F-4D97-AF65-F5344CB8AC3E}">
        <p14:creationId xmlns:p14="http://schemas.microsoft.com/office/powerpoint/2010/main" val="3249499161"/>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T1E09 [97.109(c)]</a:t>
            </a:r>
          </a:p>
        </p:txBody>
      </p:sp>
      <p:sp>
        <p:nvSpPr>
          <p:cNvPr id="3" name="Content Placeholder 2"/>
          <p:cNvSpPr>
            <a:spLocks noGrp="1"/>
          </p:cNvSpPr>
          <p:nvPr>
            <p:ph idx="1"/>
          </p:nvPr>
        </p:nvSpPr>
        <p:spPr/>
        <p:txBody>
          <a:bodyPr/>
          <a:lstStyle/>
          <a:p>
            <a:pPr>
              <a:buFontTx/>
              <a:buNone/>
            </a:pPr>
            <a:r>
              <a:rPr lang="en-US" altLang="en-US" dirty="0"/>
              <a:t>Which of the following are required for remote control operation?</a:t>
            </a:r>
          </a:p>
          <a:p>
            <a:pPr>
              <a:buFontTx/>
              <a:buNone/>
            </a:pPr>
            <a:r>
              <a:rPr lang="en-US" altLang="en-US" dirty="0"/>
              <a:t>A. The control operator must be at the control point</a:t>
            </a:r>
          </a:p>
          <a:p>
            <a:pPr>
              <a:buFontTx/>
              <a:buNone/>
            </a:pPr>
            <a:r>
              <a:rPr lang="en-US" altLang="en-US" dirty="0"/>
              <a:t>B. A control operator is required at all times</a:t>
            </a:r>
          </a:p>
          <a:p>
            <a:pPr>
              <a:buFontTx/>
              <a:buNone/>
            </a:pPr>
            <a:r>
              <a:rPr lang="en-US" altLang="en-US" dirty="0"/>
              <a:t>C. The control operator must indirectly manipulate the controls</a:t>
            </a:r>
          </a:p>
          <a:p>
            <a:pPr>
              <a:buFontTx/>
              <a:buNone/>
            </a:pPr>
            <a:r>
              <a:rPr lang="en-US" altLang="en-US" dirty="0"/>
              <a:t>D. All these choices are correct</a:t>
            </a:r>
          </a:p>
        </p:txBody>
      </p:sp>
    </p:spTree>
    <p:extLst>
      <p:ext uri="{BB962C8B-B14F-4D97-AF65-F5344CB8AC3E}">
        <p14:creationId xmlns:p14="http://schemas.microsoft.com/office/powerpoint/2010/main" val="403581089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T1E09 [97.109(c)]</a:t>
            </a:r>
          </a:p>
        </p:txBody>
      </p:sp>
      <p:sp>
        <p:nvSpPr>
          <p:cNvPr id="3" name="Content Placeholder 2"/>
          <p:cNvSpPr>
            <a:spLocks noGrp="1"/>
          </p:cNvSpPr>
          <p:nvPr>
            <p:ph idx="1"/>
          </p:nvPr>
        </p:nvSpPr>
        <p:spPr/>
        <p:txBody>
          <a:bodyPr/>
          <a:lstStyle/>
          <a:p>
            <a:pPr>
              <a:buFontTx/>
              <a:buNone/>
            </a:pPr>
            <a:r>
              <a:rPr lang="en-US" altLang="en-US" dirty="0"/>
              <a:t>Which of the following are required for remote control operation?</a:t>
            </a:r>
          </a:p>
          <a:p>
            <a:pPr>
              <a:buFontTx/>
              <a:buNone/>
            </a:pPr>
            <a:r>
              <a:rPr lang="en-US" altLang="en-US" dirty="0">
                <a:solidFill>
                  <a:schemeClr val="bg1">
                    <a:lumMod val="75000"/>
                  </a:schemeClr>
                </a:solidFill>
              </a:rPr>
              <a:t>A. The control operator must be at the control point</a:t>
            </a:r>
          </a:p>
          <a:p>
            <a:pPr>
              <a:buFontTx/>
              <a:buNone/>
            </a:pPr>
            <a:r>
              <a:rPr lang="en-US" altLang="en-US" dirty="0">
                <a:solidFill>
                  <a:schemeClr val="bg1">
                    <a:lumMod val="75000"/>
                  </a:schemeClr>
                </a:solidFill>
              </a:rPr>
              <a:t>B. A control operator is required at all times</a:t>
            </a:r>
          </a:p>
          <a:p>
            <a:pPr>
              <a:buFontTx/>
              <a:buNone/>
            </a:pPr>
            <a:r>
              <a:rPr lang="en-US" altLang="en-US" dirty="0">
                <a:solidFill>
                  <a:schemeClr val="bg1">
                    <a:lumMod val="75000"/>
                  </a:schemeClr>
                </a:solidFill>
              </a:rPr>
              <a:t>C. The control operator must indirectly manipulate the controls</a:t>
            </a:r>
          </a:p>
          <a:p>
            <a:pPr>
              <a:buFontTx/>
              <a:buNone/>
            </a:pPr>
            <a:r>
              <a:rPr lang="en-US" altLang="en-US" dirty="0"/>
              <a:t>D. All these choices are correct</a:t>
            </a:r>
          </a:p>
        </p:txBody>
      </p:sp>
    </p:spTree>
    <p:extLst>
      <p:ext uri="{BB962C8B-B14F-4D97-AF65-F5344CB8AC3E}">
        <p14:creationId xmlns:p14="http://schemas.microsoft.com/office/powerpoint/2010/main" val="149604055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T1E10 [97.3(a)(39)]</a:t>
            </a:r>
            <a:endParaRPr lang="en-US" dirty="0"/>
          </a:p>
        </p:txBody>
      </p:sp>
      <p:sp>
        <p:nvSpPr>
          <p:cNvPr id="3" name="Content Placeholder 2"/>
          <p:cNvSpPr>
            <a:spLocks noGrp="1"/>
          </p:cNvSpPr>
          <p:nvPr>
            <p:ph idx="1"/>
          </p:nvPr>
        </p:nvSpPr>
        <p:spPr>
          <a:xfrm>
            <a:off x="457200" y="1600200"/>
            <a:ext cx="8229600" cy="4114800"/>
          </a:xfrm>
        </p:spPr>
        <p:txBody>
          <a:bodyPr/>
          <a:lstStyle/>
          <a:p>
            <a:pPr>
              <a:buFontTx/>
              <a:buNone/>
            </a:pPr>
            <a:r>
              <a:rPr lang="en-US" altLang="en-US"/>
              <a:t>Which of the following is an example of remote control as defined in Part 97?</a:t>
            </a:r>
          </a:p>
          <a:p>
            <a:pPr>
              <a:buFontTx/>
              <a:buNone/>
            </a:pPr>
            <a:r>
              <a:rPr lang="en-US" altLang="en-US"/>
              <a:t>A. Repeater operation</a:t>
            </a:r>
          </a:p>
          <a:p>
            <a:pPr>
              <a:buFontTx/>
              <a:buNone/>
            </a:pPr>
            <a:r>
              <a:rPr lang="en-US" altLang="en-US"/>
              <a:t>B. Operating the station over the Internet</a:t>
            </a:r>
          </a:p>
          <a:p>
            <a:pPr>
              <a:buFontTx/>
              <a:buNone/>
            </a:pPr>
            <a:r>
              <a:rPr lang="en-US" altLang="en-US"/>
              <a:t>C. Controlling a model aircraft, boat or car by amateur radio</a:t>
            </a:r>
          </a:p>
          <a:p>
            <a:pPr>
              <a:buFontTx/>
              <a:buNone/>
            </a:pPr>
            <a:r>
              <a:rPr lang="en-US" altLang="en-US"/>
              <a:t>D. All of these choices are correct</a:t>
            </a:r>
          </a:p>
        </p:txBody>
      </p:sp>
    </p:spTree>
    <p:extLst>
      <p:ext uri="{BB962C8B-B14F-4D97-AF65-F5344CB8AC3E}">
        <p14:creationId xmlns:p14="http://schemas.microsoft.com/office/powerpoint/2010/main" val="201729617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T1E10 [97.3(a)(39)]</a:t>
            </a:r>
            <a:endParaRPr lang="en-US" dirty="0"/>
          </a:p>
        </p:txBody>
      </p:sp>
      <p:sp>
        <p:nvSpPr>
          <p:cNvPr id="3" name="Content Placeholder 2"/>
          <p:cNvSpPr>
            <a:spLocks noGrp="1"/>
          </p:cNvSpPr>
          <p:nvPr>
            <p:ph idx="1"/>
          </p:nvPr>
        </p:nvSpPr>
        <p:spPr>
          <a:xfrm>
            <a:off x="457200" y="1600200"/>
            <a:ext cx="8229600" cy="4114800"/>
          </a:xfrm>
        </p:spPr>
        <p:txBody>
          <a:bodyPr/>
          <a:lstStyle/>
          <a:p>
            <a:pPr>
              <a:buFontTx/>
              <a:buNone/>
            </a:pPr>
            <a:r>
              <a:rPr lang="en-US" altLang="en-US" dirty="0"/>
              <a:t>Which of the following is an example of remote control as defined in Part 97?</a:t>
            </a:r>
          </a:p>
          <a:p>
            <a:pPr>
              <a:buFontTx/>
              <a:buNone/>
            </a:pPr>
            <a:r>
              <a:rPr lang="en-US" altLang="en-US" dirty="0">
                <a:solidFill>
                  <a:schemeClr val="bg1">
                    <a:lumMod val="75000"/>
                  </a:schemeClr>
                </a:solidFill>
              </a:rPr>
              <a:t>A. Repeater operation</a:t>
            </a:r>
          </a:p>
          <a:p>
            <a:pPr>
              <a:buFontTx/>
              <a:buNone/>
            </a:pPr>
            <a:r>
              <a:rPr lang="en-US" altLang="en-US" dirty="0"/>
              <a:t>B. Operating the station over the Internet</a:t>
            </a:r>
          </a:p>
          <a:p>
            <a:pPr>
              <a:buFontTx/>
              <a:buNone/>
            </a:pPr>
            <a:r>
              <a:rPr lang="en-US" altLang="en-US" dirty="0">
                <a:solidFill>
                  <a:schemeClr val="bg1">
                    <a:lumMod val="75000"/>
                  </a:schemeClr>
                </a:solidFill>
              </a:rPr>
              <a:t>C. Controlling a model aircraft, boat or car by amateur radio</a:t>
            </a:r>
          </a:p>
          <a:p>
            <a:pPr>
              <a:buFontTx/>
              <a:buNone/>
            </a:pPr>
            <a:r>
              <a:rPr lang="en-US" altLang="en-US" dirty="0">
                <a:solidFill>
                  <a:schemeClr val="bg1">
                    <a:lumMod val="75000"/>
                  </a:schemeClr>
                </a:solidFill>
              </a:rPr>
              <a:t>D. All of these choices are correct</a:t>
            </a:r>
          </a:p>
        </p:txBody>
      </p:sp>
      <p:sp>
        <p:nvSpPr>
          <p:cNvPr id="4" name="TextBox 3"/>
          <p:cNvSpPr txBox="1">
            <a:spLocks noChangeArrowheads="1"/>
          </p:cNvSpPr>
          <p:nvPr/>
        </p:nvSpPr>
        <p:spPr bwMode="auto">
          <a:xfrm>
            <a:off x="304800" y="5638800"/>
            <a:ext cx="8839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fontAlgn="base" hangingPunct="1">
              <a:spcBef>
                <a:spcPct val="0"/>
              </a:spcBef>
              <a:spcAft>
                <a:spcPct val="0"/>
              </a:spcAft>
            </a:pPr>
            <a:r>
              <a:rPr lang="en-US" altLang="en-US" sz="2800" b="1">
                <a:solidFill>
                  <a:srgbClr val="0070C0"/>
                </a:solidFill>
              </a:rPr>
              <a:t>Remote control for this question is referring to remotely tuning and operating a radio transmitter.</a:t>
            </a:r>
          </a:p>
        </p:txBody>
      </p:sp>
    </p:spTree>
    <p:extLst>
      <p:ext uri="{BB962C8B-B14F-4D97-AF65-F5344CB8AC3E}">
        <p14:creationId xmlns:p14="http://schemas.microsoft.com/office/powerpoint/2010/main" val="2041240986"/>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T1E11 [97.103(a)]</a:t>
            </a:r>
            <a:endParaRPr lang="en-US" dirty="0"/>
          </a:p>
        </p:txBody>
      </p:sp>
      <p:sp>
        <p:nvSpPr>
          <p:cNvPr id="3" name="Content Placeholder 2"/>
          <p:cNvSpPr>
            <a:spLocks noGrp="1"/>
          </p:cNvSpPr>
          <p:nvPr>
            <p:ph idx="1"/>
          </p:nvPr>
        </p:nvSpPr>
        <p:spPr>
          <a:xfrm>
            <a:off x="457200" y="1371600"/>
            <a:ext cx="8229600" cy="5029200"/>
          </a:xfrm>
        </p:spPr>
        <p:txBody>
          <a:bodyPr/>
          <a:lstStyle/>
          <a:p>
            <a:pPr>
              <a:buFontTx/>
              <a:buNone/>
            </a:pPr>
            <a:r>
              <a:rPr lang="en-US" altLang="en-US"/>
              <a:t>Who does the FCC presume to be the control operator of an amateur station, unless documentation to the contrary is in the station records?</a:t>
            </a:r>
          </a:p>
          <a:p>
            <a:pPr>
              <a:buFontTx/>
              <a:buNone/>
            </a:pPr>
            <a:r>
              <a:rPr lang="en-US" altLang="en-US"/>
              <a:t>A. The station custodian</a:t>
            </a:r>
          </a:p>
          <a:p>
            <a:pPr>
              <a:buFontTx/>
              <a:buNone/>
            </a:pPr>
            <a:r>
              <a:rPr lang="en-US" altLang="en-US"/>
              <a:t>B. The third party participant</a:t>
            </a:r>
          </a:p>
          <a:p>
            <a:pPr>
              <a:buFontTx/>
              <a:buNone/>
            </a:pPr>
            <a:r>
              <a:rPr lang="en-US" altLang="en-US"/>
              <a:t>C. The person operating the station equipment</a:t>
            </a:r>
          </a:p>
          <a:p>
            <a:pPr>
              <a:buFontTx/>
              <a:buNone/>
            </a:pPr>
            <a:r>
              <a:rPr lang="en-US" altLang="en-US"/>
              <a:t>D. The station licensee</a:t>
            </a:r>
          </a:p>
        </p:txBody>
      </p:sp>
    </p:spTree>
    <p:extLst>
      <p:ext uri="{BB962C8B-B14F-4D97-AF65-F5344CB8AC3E}">
        <p14:creationId xmlns:p14="http://schemas.microsoft.com/office/powerpoint/2010/main" val="170576893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T1E11 [97.103(a)]</a:t>
            </a:r>
            <a:endParaRPr lang="en-US" dirty="0"/>
          </a:p>
        </p:txBody>
      </p:sp>
      <p:sp>
        <p:nvSpPr>
          <p:cNvPr id="3" name="Content Placeholder 2"/>
          <p:cNvSpPr>
            <a:spLocks noGrp="1"/>
          </p:cNvSpPr>
          <p:nvPr>
            <p:ph idx="1"/>
          </p:nvPr>
        </p:nvSpPr>
        <p:spPr>
          <a:xfrm>
            <a:off x="457200" y="1371600"/>
            <a:ext cx="8229600" cy="5029200"/>
          </a:xfrm>
        </p:spPr>
        <p:txBody>
          <a:bodyPr/>
          <a:lstStyle/>
          <a:p>
            <a:pPr>
              <a:buFontTx/>
              <a:buNone/>
            </a:pPr>
            <a:r>
              <a:rPr lang="en-US" altLang="en-US" dirty="0"/>
              <a:t>Who does the FCC presume to be the control operator of an amateur station, unless documentation to the contrary is in the station records?</a:t>
            </a:r>
          </a:p>
          <a:p>
            <a:pPr>
              <a:buFontTx/>
              <a:buNone/>
            </a:pPr>
            <a:r>
              <a:rPr lang="en-US" altLang="en-US" dirty="0">
                <a:solidFill>
                  <a:schemeClr val="bg1">
                    <a:lumMod val="75000"/>
                  </a:schemeClr>
                </a:solidFill>
              </a:rPr>
              <a:t>A. The station custodian</a:t>
            </a:r>
          </a:p>
          <a:p>
            <a:pPr>
              <a:buFontTx/>
              <a:buNone/>
            </a:pPr>
            <a:r>
              <a:rPr lang="en-US" altLang="en-US" dirty="0">
                <a:solidFill>
                  <a:schemeClr val="bg1">
                    <a:lumMod val="75000"/>
                  </a:schemeClr>
                </a:solidFill>
              </a:rPr>
              <a:t>B. The third party participant</a:t>
            </a:r>
          </a:p>
          <a:p>
            <a:pPr>
              <a:buFontTx/>
              <a:buNone/>
            </a:pPr>
            <a:r>
              <a:rPr lang="en-US" altLang="en-US" dirty="0">
                <a:solidFill>
                  <a:schemeClr val="bg1">
                    <a:lumMod val="75000"/>
                  </a:schemeClr>
                </a:solidFill>
              </a:rPr>
              <a:t>C. The person operating the station equipment</a:t>
            </a:r>
          </a:p>
          <a:p>
            <a:pPr>
              <a:buFontTx/>
              <a:buNone/>
            </a:pPr>
            <a:r>
              <a:rPr lang="en-US" altLang="en-US" dirty="0"/>
              <a:t>D. The station licensee</a:t>
            </a:r>
          </a:p>
        </p:txBody>
      </p:sp>
    </p:spTree>
    <p:extLst>
      <p:ext uri="{BB962C8B-B14F-4D97-AF65-F5344CB8AC3E}">
        <p14:creationId xmlns:p14="http://schemas.microsoft.com/office/powerpoint/2010/main" val="87378820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Content Placeholder 2"/>
          <p:cNvSpPr>
            <a:spLocks noGrp="1"/>
          </p:cNvSpPr>
          <p:nvPr>
            <p:ph idx="1"/>
          </p:nvPr>
        </p:nvSpPr>
        <p:spPr/>
        <p:txBody>
          <a:bodyPr/>
          <a:lstStyle/>
          <a:p>
            <a:r>
              <a:rPr lang="en-US" altLang="en-US" dirty="0"/>
              <a:t>T1F - Station identification; repeaters; third-party communications; club stations; FCC inspection</a:t>
            </a:r>
          </a:p>
          <a:p>
            <a:endParaRPr lang="en-US" altLang="en-US" dirty="0"/>
          </a:p>
          <a:p>
            <a:r>
              <a:rPr lang="en-US" altLang="en-US" dirty="0"/>
              <a:t>#6 of 35</a:t>
            </a:r>
          </a:p>
        </p:txBody>
      </p:sp>
    </p:spTree>
    <p:extLst>
      <p:ext uri="{BB962C8B-B14F-4D97-AF65-F5344CB8AC3E}">
        <p14:creationId xmlns:p14="http://schemas.microsoft.com/office/powerpoint/2010/main" val="410501503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T1F01 [97.103(c)]</a:t>
            </a:r>
          </a:p>
        </p:txBody>
      </p:sp>
      <p:sp>
        <p:nvSpPr>
          <p:cNvPr id="3" name="Content Placeholder 2"/>
          <p:cNvSpPr>
            <a:spLocks noGrp="1"/>
          </p:cNvSpPr>
          <p:nvPr>
            <p:ph idx="1"/>
          </p:nvPr>
        </p:nvSpPr>
        <p:spPr>
          <a:xfrm>
            <a:off x="457200" y="1600200"/>
            <a:ext cx="8229600" cy="4724400"/>
          </a:xfrm>
        </p:spPr>
        <p:txBody>
          <a:bodyPr/>
          <a:lstStyle/>
          <a:p>
            <a:pPr>
              <a:buFontTx/>
              <a:buNone/>
            </a:pPr>
            <a:r>
              <a:rPr lang="en-US" altLang="en-US" sz="2800" dirty="0"/>
              <a:t>When must the station and its records be available for FCC inspection?</a:t>
            </a:r>
          </a:p>
          <a:p>
            <a:pPr>
              <a:buFontTx/>
              <a:buNone/>
            </a:pPr>
            <a:r>
              <a:rPr lang="en-US" altLang="en-US" sz="2800" dirty="0"/>
              <a:t>A. At any time ten days after notification by the FCC of such an inspection</a:t>
            </a:r>
          </a:p>
          <a:p>
            <a:pPr>
              <a:buFontTx/>
              <a:buNone/>
            </a:pPr>
            <a:r>
              <a:rPr lang="en-US" altLang="en-US" sz="2800" dirty="0"/>
              <a:t>B. At any time upon request by an FCC representative</a:t>
            </a:r>
          </a:p>
          <a:p>
            <a:pPr>
              <a:buFontTx/>
              <a:buNone/>
            </a:pPr>
            <a:r>
              <a:rPr lang="en-US" altLang="en-US" sz="2800" dirty="0"/>
              <a:t>C. At any time after written notification by the FCC of such inspection</a:t>
            </a:r>
          </a:p>
          <a:p>
            <a:pPr>
              <a:buFontTx/>
              <a:buNone/>
            </a:pPr>
            <a:r>
              <a:rPr lang="en-US" altLang="en-US" sz="2800" dirty="0"/>
              <a:t>D. Only when presented with a valid warrant by an FCC official or government agent</a:t>
            </a:r>
          </a:p>
        </p:txBody>
      </p:sp>
    </p:spTree>
    <p:extLst>
      <p:ext uri="{BB962C8B-B14F-4D97-AF65-F5344CB8AC3E}">
        <p14:creationId xmlns:p14="http://schemas.microsoft.com/office/powerpoint/2010/main" val="78045235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T1F01 [97.103(c)]</a:t>
            </a:r>
          </a:p>
        </p:txBody>
      </p:sp>
      <p:sp>
        <p:nvSpPr>
          <p:cNvPr id="3" name="Content Placeholder 2"/>
          <p:cNvSpPr>
            <a:spLocks noGrp="1"/>
          </p:cNvSpPr>
          <p:nvPr>
            <p:ph idx="1"/>
          </p:nvPr>
        </p:nvSpPr>
        <p:spPr>
          <a:xfrm>
            <a:off x="457200" y="1600200"/>
            <a:ext cx="8229600" cy="4724400"/>
          </a:xfrm>
        </p:spPr>
        <p:txBody>
          <a:bodyPr/>
          <a:lstStyle/>
          <a:p>
            <a:pPr>
              <a:buFontTx/>
              <a:buNone/>
            </a:pPr>
            <a:r>
              <a:rPr lang="en-US" altLang="en-US" sz="2800" dirty="0"/>
              <a:t>When must the station and its records be available for FCC inspection?</a:t>
            </a:r>
          </a:p>
          <a:p>
            <a:pPr>
              <a:buFontTx/>
              <a:buNone/>
            </a:pPr>
            <a:r>
              <a:rPr lang="en-US" altLang="en-US" sz="2800" dirty="0">
                <a:solidFill>
                  <a:schemeClr val="bg1">
                    <a:lumMod val="75000"/>
                  </a:schemeClr>
                </a:solidFill>
              </a:rPr>
              <a:t>A. At any time ten days after notification by the FCC of such an inspection</a:t>
            </a:r>
          </a:p>
          <a:p>
            <a:pPr>
              <a:buFontTx/>
              <a:buNone/>
            </a:pPr>
            <a:r>
              <a:rPr lang="en-US" altLang="en-US" sz="2800" dirty="0"/>
              <a:t>B. At any time upon request by an FCC representative</a:t>
            </a:r>
          </a:p>
          <a:p>
            <a:pPr>
              <a:buFontTx/>
              <a:buNone/>
            </a:pPr>
            <a:r>
              <a:rPr lang="en-US" altLang="en-US" sz="2800" dirty="0">
                <a:solidFill>
                  <a:schemeClr val="bg1">
                    <a:lumMod val="75000"/>
                  </a:schemeClr>
                </a:solidFill>
              </a:rPr>
              <a:t>C. At any time after written notification by the FCC of such inspection</a:t>
            </a:r>
          </a:p>
          <a:p>
            <a:pPr>
              <a:buFontTx/>
              <a:buNone/>
            </a:pPr>
            <a:r>
              <a:rPr lang="en-US" altLang="en-US" sz="2800" dirty="0">
                <a:solidFill>
                  <a:schemeClr val="bg1">
                    <a:lumMod val="75000"/>
                  </a:schemeClr>
                </a:solidFill>
              </a:rPr>
              <a:t>D. Only when presented with a valid warrant by an FCC official or government agent</a:t>
            </a:r>
          </a:p>
        </p:txBody>
      </p:sp>
    </p:spTree>
    <p:extLst>
      <p:ext uri="{BB962C8B-B14F-4D97-AF65-F5344CB8AC3E}">
        <p14:creationId xmlns:p14="http://schemas.microsoft.com/office/powerpoint/2010/main" val="31954316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dirty="0">
                <a:solidFill>
                  <a:schemeClr val="tx1"/>
                </a:solidFill>
                <a:latin typeface="+mn-lt"/>
                <a:ea typeface="+mn-ea"/>
                <a:cs typeface="+mn-cs"/>
              </a:rPr>
              <a:t>T1F02 [97.119 (a)]</a:t>
            </a:r>
            <a:endParaRPr lang="en-US" dirty="0"/>
          </a:p>
        </p:txBody>
      </p:sp>
      <p:sp>
        <p:nvSpPr>
          <p:cNvPr id="3" name="Content Placeholder 2"/>
          <p:cNvSpPr>
            <a:spLocks noGrp="1"/>
          </p:cNvSpPr>
          <p:nvPr>
            <p:ph idx="1"/>
          </p:nvPr>
        </p:nvSpPr>
        <p:spPr>
          <a:xfrm>
            <a:off x="381000" y="1066800"/>
            <a:ext cx="8458200" cy="4983163"/>
          </a:xfrm>
        </p:spPr>
        <p:txBody>
          <a:bodyPr/>
          <a:lstStyle/>
          <a:p>
            <a:pPr>
              <a:buFontTx/>
              <a:buNone/>
            </a:pPr>
            <a:r>
              <a:rPr lang="en-US" altLang="en-US" dirty="0"/>
              <a:t>How often must you identify with your FCC-assigned call sign when using tactical call signs such as “Race Headquarters”? </a:t>
            </a:r>
          </a:p>
          <a:p>
            <a:pPr>
              <a:buFontTx/>
              <a:buNone/>
            </a:pPr>
            <a:r>
              <a:rPr lang="en-US" altLang="en-US" dirty="0"/>
              <a:t>A. Never, the tactical call is sufficient</a:t>
            </a:r>
          </a:p>
          <a:p>
            <a:pPr>
              <a:buFontTx/>
              <a:buNone/>
            </a:pPr>
            <a:r>
              <a:rPr lang="en-US" altLang="en-US" dirty="0"/>
              <a:t>B. Once during every hour</a:t>
            </a:r>
          </a:p>
          <a:p>
            <a:pPr>
              <a:buFontTx/>
              <a:buNone/>
            </a:pPr>
            <a:r>
              <a:rPr lang="en-US" altLang="en-US" dirty="0"/>
              <a:t>C. At the end of each communication and every ten minutes during a communication</a:t>
            </a:r>
          </a:p>
          <a:p>
            <a:pPr>
              <a:buFontTx/>
              <a:buNone/>
            </a:pPr>
            <a:r>
              <a:rPr lang="en-US" altLang="en-US" dirty="0"/>
              <a:t>D. At the end of every transmission</a:t>
            </a:r>
          </a:p>
        </p:txBody>
      </p:sp>
    </p:spTree>
    <p:extLst>
      <p:ext uri="{BB962C8B-B14F-4D97-AF65-F5344CB8AC3E}">
        <p14:creationId xmlns:p14="http://schemas.microsoft.com/office/powerpoint/2010/main" val="1289901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T1A02 [97.1]</a:t>
            </a:r>
            <a:endParaRPr lang="en-US" dirty="0"/>
          </a:p>
        </p:txBody>
      </p:sp>
      <p:sp>
        <p:nvSpPr>
          <p:cNvPr id="3" name="Content Placeholder 2"/>
          <p:cNvSpPr>
            <a:spLocks noGrp="1"/>
          </p:cNvSpPr>
          <p:nvPr>
            <p:ph idx="1"/>
          </p:nvPr>
        </p:nvSpPr>
        <p:spPr>
          <a:xfrm>
            <a:off x="457200" y="1600200"/>
            <a:ext cx="8229600" cy="4525963"/>
          </a:xfrm>
        </p:spPr>
        <p:txBody>
          <a:bodyPr/>
          <a:lstStyle/>
          <a:p>
            <a:pPr>
              <a:buFontTx/>
              <a:buNone/>
            </a:pPr>
            <a:r>
              <a:rPr lang="en-US" altLang="en-US" dirty="0"/>
              <a:t>What agency regulates and enforces the rules for the Amateur Radio Service in the United States?</a:t>
            </a:r>
          </a:p>
          <a:p>
            <a:pPr>
              <a:buFontTx/>
              <a:buNone/>
            </a:pPr>
            <a:r>
              <a:rPr lang="en-US" altLang="en-US" dirty="0">
                <a:solidFill>
                  <a:schemeClr val="bg1">
                    <a:lumMod val="75000"/>
                  </a:schemeClr>
                </a:solidFill>
              </a:rPr>
              <a:t>A. FEMA</a:t>
            </a:r>
          </a:p>
          <a:p>
            <a:pPr>
              <a:buFontTx/>
              <a:buNone/>
            </a:pPr>
            <a:r>
              <a:rPr lang="en-US" altLang="en-US" dirty="0">
                <a:solidFill>
                  <a:schemeClr val="bg1">
                    <a:lumMod val="75000"/>
                  </a:schemeClr>
                </a:solidFill>
              </a:rPr>
              <a:t>B. Homeland Security</a:t>
            </a:r>
          </a:p>
          <a:p>
            <a:pPr>
              <a:buFontTx/>
              <a:buNone/>
            </a:pPr>
            <a:r>
              <a:rPr lang="en-US" altLang="en-US" dirty="0"/>
              <a:t>C. The FCC</a:t>
            </a:r>
          </a:p>
          <a:p>
            <a:pPr>
              <a:buFontTx/>
              <a:buNone/>
            </a:pPr>
            <a:r>
              <a:rPr lang="en-US" altLang="en-US" dirty="0">
                <a:solidFill>
                  <a:schemeClr val="bg1">
                    <a:lumMod val="75000"/>
                  </a:schemeClr>
                </a:solidFill>
              </a:rPr>
              <a:t>D. All these choices are correct</a:t>
            </a:r>
          </a:p>
        </p:txBody>
      </p:sp>
    </p:spTree>
    <p:extLst>
      <p:ext uri="{BB962C8B-B14F-4D97-AF65-F5344CB8AC3E}">
        <p14:creationId xmlns:p14="http://schemas.microsoft.com/office/powerpoint/2010/main" val="459183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dirty="0">
                <a:solidFill>
                  <a:schemeClr val="tx1"/>
                </a:solidFill>
                <a:latin typeface="+mn-lt"/>
                <a:ea typeface="+mn-ea"/>
                <a:cs typeface="+mn-cs"/>
              </a:rPr>
              <a:t>T1F02 [97.119 (a)]</a:t>
            </a:r>
            <a:endParaRPr lang="en-US" dirty="0"/>
          </a:p>
        </p:txBody>
      </p:sp>
      <p:sp>
        <p:nvSpPr>
          <p:cNvPr id="3" name="Content Placeholder 2"/>
          <p:cNvSpPr>
            <a:spLocks noGrp="1"/>
          </p:cNvSpPr>
          <p:nvPr>
            <p:ph idx="1"/>
          </p:nvPr>
        </p:nvSpPr>
        <p:spPr>
          <a:xfrm>
            <a:off x="381000" y="1066800"/>
            <a:ext cx="8458200" cy="4983163"/>
          </a:xfrm>
        </p:spPr>
        <p:txBody>
          <a:bodyPr/>
          <a:lstStyle/>
          <a:p>
            <a:pPr>
              <a:buFontTx/>
              <a:buNone/>
            </a:pPr>
            <a:r>
              <a:rPr lang="en-US" altLang="en-US" dirty="0"/>
              <a:t>How often must you identify with your FCC-assigned call sign when using tactical call signs such as “Race Headquarters”? </a:t>
            </a:r>
          </a:p>
          <a:p>
            <a:pPr>
              <a:buFontTx/>
              <a:buNone/>
            </a:pPr>
            <a:r>
              <a:rPr lang="en-US" altLang="en-US" dirty="0">
                <a:solidFill>
                  <a:schemeClr val="bg1">
                    <a:lumMod val="75000"/>
                  </a:schemeClr>
                </a:solidFill>
              </a:rPr>
              <a:t>A. Never, the tactical call is sufficient</a:t>
            </a:r>
          </a:p>
          <a:p>
            <a:pPr>
              <a:buFontTx/>
              <a:buNone/>
            </a:pPr>
            <a:r>
              <a:rPr lang="en-US" altLang="en-US" dirty="0">
                <a:solidFill>
                  <a:schemeClr val="bg1">
                    <a:lumMod val="75000"/>
                  </a:schemeClr>
                </a:solidFill>
              </a:rPr>
              <a:t>B. Once during every hour</a:t>
            </a:r>
          </a:p>
          <a:p>
            <a:pPr>
              <a:buFontTx/>
              <a:buNone/>
            </a:pPr>
            <a:r>
              <a:rPr lang="en-US" altLang="en-US" dirty="0"/>
              <a:t>C. At the end of each communication and every ten minutes during a communication</a:t>
            </a:r>
          </a:p>
          <a:p>
            <a:pPr>
              <a:buFontTx/>
              <a:buNone/>
            </a:pPr>
            <a:r>
              <a:rPr lang="en-US" altLang="en-US" dirty="0">
                <a:solidFill>
                  <a:schemeClr val="bg1">
                    <a:lumMod val="75000"/>
                  </a:schemeClr>
                </a:solidFill>
              </a:rPr>
              <a:t>D. At the end of every transmission</a:t>
            </a:r>
          </a:p>
        </p:txBody>
      </p:sp>
    </p:spTree>
    <p:extLst>
      <p:ext uri="{BB962C8B-B14F-4D97-AF65-F5344CB8AC3E}">
        <p14:creationId xmlns:p14="http://schemas.microsoft.com/office/powerpoint/2010/main" val="53151084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T1F03 [97.119(a)]</a:t>
            </a:r>
            <a:endParaRPr lang="en-US" dirty="0"/>
          </a:p>
        </p:txBody>
      </p:sp>
      <p:sp>
        <p:nvSpPr>
          <p:cNvPr id="3" name="Content Placeholder 2"/>
          <p:cNvSpPr>
            <a:spLocks noGrp="1"/>
          </p:cNvSpPr>
          <p:nvPr>
            <p:ph idx="1"/>
          </p:nvPr>
        </p:nvSpPr>
        <p:spPr>
          <a:xfrm>
            <a:off x="457200" y="1371600"/>
            <a:ext cx="8229600" cy="5029200"/>
          </a:xfrm>
        </p:spPr>
        <p:txBody>
          <a:bodyPr/>
          <a:lstStyle/>
          <a:p>
            <a:pPr>
              <a:buFontTx/>
              <a:buNone/>
            </a:pPr>
            <a:r>
              <a:rPr lang="en-US" altLang="en-US" dirty="0"/>
              <a:t>When are you required to transmit your assigned call sign?</a:t>
            </a:r>
          </a:p>
          <a:p>
            <a:pPr>
              <a:buFontTx/>
              <a:buNone/>
            </a:pPr>
            <a:r>
              <a:rPr lang="en-US" altLang="en-US" dirty="0"/>
              <a:t>A. At the beginning of each contact, and every 10 minutes thereafter</a:t>
            </a:r>
          </a:p>
          <a:p>
            <a:pPr>
              <a:buFontTx/>
              <a:buNone/>
            </a:pPr>
            <a:r>
              <a:rPr lang="en-US" altLang="en-US" dirty="0"/>
              <a:t>B. At least once during each transmission </a:t>
            </a:r>
          </a:p>
          <a:p>
            <a:pPr>
              <a:buFontTx/>
              <a:buNone/>
            </a:pPr>
            <a:r>
              <a:rPr lang="en-US" altLang="en-US" dirty="0"/>
              <a:t>C. At least every 15 minutes during and at the end of a communication</a:t>
            </a:r>
          </a:p>
          <a:p>
            <a:pPr>
              <a:buFontTx/>
              <a:buNone/>
            </a:pPr>
            <a:r>
              <a:rPr lang="en-US" altLang="en-US" dirty="0"/>
              <a:t>D. At least every 10 minutes during and at the end of a communication</a:t>
            </a:r>
          </a:p>
        </p:txBody>
      </p:sp>
    </p:spTree>
    <p:extLst>
      <p:ext uri="{BB962C8B-B14F-4D97-AF65-F5344CB8AC3E}">
        <p14:creationId xmlns:p14="http://schemas.microsoft.com/office/powerpoint/2010/main" val="118279122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T1F03 [97.119(a)]</a:t>
            </a:r>
            <a:endParaRPr lang="en-US" dirty="0"/>
          </a:p>
        </p:txBody>
      </p:sp>
      <p:sp>
        <p:nvSpPr>
          <p:cNvPr id="3" name="Content Placeholder 2"/>
          <p:cNvSpPr>
            <a:spLocks noGrp="1"/>
          </p:cNvSpPr>
          <p:nvPr>
            <p:ph idx="1"/>
          </p:nvPr>
        </p:nvSpPr>
        <p:spPr>
          <a:xfrm>
            <a:off x="457200" y="1371600"/>
            <a:ext cx="8229600" cy="5029200"/>
          </a:xfrm>
        </p:spPr>
        <p:txBody>
          <a:bodyPr/>
          <a:lstStyle/>
          <a:p>
            <a:pPr>
              <a:buFontTx/>
              <a:buNone/>
            </a:pPr>
            <a:r>
              <a:rPr lang="en-US" altLang="en-US" dirty="0"/>
              <a:t>When are you required to transmit your assigned call sign?</a:t>
            </a:r>
          </a:p>
          <a:p>
            <a:pPr>
              <a:buFontTx/>
              <a:buNone/>
            </a:pPr>
            <a:r>
              <a:rPr lang="en-US" altLang="en-US" dirty="0">
                <a:solidFill>
                  <a:schemeClr val="bg1">
                    <a:lumMod val="75000"/>
                  </a:schemeClr>
                </a:solidFill>
              </a:rPr>
              <a:t>A. At the beginning of each contact, and every 10 minutes thereafter</a:t>
            </a:r>
          </a:p>
          <a:p>
            <a:pPr>
              <a:buFontTx/>
              <a:buNone/>
            </a:pPr>
            <a:r>
              <a:rPr lang="en-US" altLang="en-US" dirty="0">
                <a:solidFill>
                  <a:schemeClr val="bg1">
                    <a:lumMod val="75000"/>
                  </a:schemeClr>
                </a:solidFill>
              </a:rPr>
              <a:t>B. At least once during each transmission </a:t>
            </a:r>
          </a:p>
          <a:p>
            <a:pPr>
              <a:buFontTx/>
              <a:buNone/>
            </a:pPr>
            <a:r>
              <a:rPr lang="en-US" altLang="en-US" dirty="0">
                <a:solidFill>
                  <a:schemeClr val="bg1">
                    <a:lumMod val="75000"/>
                  </a:schemeClr>
                </a:solidFill>
              </a:rPr>
              <a:t>C. At least every 15 minutes during and at the end of a communication</a:t>
            </a:r>
          </a:p>
          <a:p>
            <a:pPr>
              <a:buFontTx/>
              <a:buNone/>
            </a:pPr>
            <a:r>
              <a:rPr lang="en-US" altLang="en-US" dirty="0"/>
              <a:t>D. At least every 10 minutes during and at the end of a communication</a:t>
            </a:r>
          </a:p>
        </p:txBody>
      </p:sp>
    </p:spTree>
    <p:extLst>
      <p:ext uri="{BB962C8B-B14F-4D97-AF65-F5344CB8AC3E}">
        <p14:creationId xmlns:p14="http://schemas.microsoft.com/office/powerpoint/2010/main" val="4851501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T1F04 [97.119(b) (2)]</a:t>
            </a:r>
            <a:endParaRPr lang="en-US" dirty="0"/>
          </a:p>
        </p:txBody>
      </p:sp>
      <p:sp>
        <p:nvSpPr>
          <p:cNvPr id="3" name="Content Placeholder 2"/>
          <p:cNvSpPr>
            <a:spLocks noGrp="1"/>
          </p:cNvSpPr>
          <p:nvPr>
            <p:ph idx="1"/>
          </p:nvPr>
        </p:nvSpPr>
        <p:spPr/>
        <p:txBody>
          <a:bodyPr/>
          <a:lstStyle/>
          <a:p>
            <a:pPr>
              <a:buFontTx/>
              <a:buNone/>
              <a:defRPr/>
            </a:pPr>
            <a:r>
              <a:rPr lang="en-US" dirty="0"/>
              <a:t>Which of the following is an acceptable language for use for station identification when operating in </a:t>
            </a:r>
            <a:r>
              <a:rPr lang="en-US" i="1" dirty="0"/>
              <a:t>a</a:t>
            </a:r>
            <a:r>
              <a:rPr lang="en-US" dirty="0"/>
              <a:t> phone sub-band?</a:t>
            </a:r>
          </a:p>
          <a:p>
            <a:pPr marL="514350" indent="-514350">
              <a:buFontTx/>
              <a:buAutoNum type="alphaUcPeriod"/>
              <a:defRPr/>
            </a:pPr>
            <a:r>
              <a:rPr lang="en-US" dirty="0"/>
              <a:t>Any language recognized by the United Nations</a:t>
            </a:r>
          </a:p>
          <a:p>
            <a:pPr marL="514350" indent="-514350">
              <a:buFontTx/>
              <a:buAutoNum type="alphaUcPeriod"/>
              <a:defRPr/>
            </a:pPr>
            <a:r>
              <a:rPr lang="en-US" dirty="0"/>
              <a:t>Any language recognized by the ITU</a:t>
            </a:r>
          </a:p>
          <a:p>
            <a:pPr marL="514350" indent="-514350">
              <a:buFontTx/>
              <a:buAutoNum type="alphaUcPeriod"/>
              <a:defRPr/>
            </a:pPr>
            <a:r>
              <a:rPr lang="en-US" dirty="0"/>
              <a:t>English</a:t>
            </a:r>
          </a:p>
          <a:p>
            <a:pPr marL="514350" indent="-514350">
              <a:buFontTx/>
              <a:buAutoNum type="alphaUcPeriod"/>
              <a:defRPr/>
            </a:pPr>
            <a:r>
              <a:rPr lang="en-US" dirty="0"/>
              <a:t>English, French, or Spanish</a:t>
            </a:r>
          </a:p>
        </p:txBody>
      </p:sp>
    </p:spTree>
    <p:extLst>
      <p:ext uri="{BB962C8B-B14F-4D97-AF65-F5344CB8AC3E}">
        <p14:creationId xmlns:p14="http://schemas.microsoft.com/office/powerpoint/2010/main" val="222677310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T1F04 [97.119(b) (2)]</a:t>
            </a:r>
            <a:endParaRPr lang="en-US" dirty="0"/>
          </a:p>
        </p:txBody>
      </p:sp>
      <p:sp>
        <p:nvSpPr>
          <p:cNvPr id="3" name="Content Placeholder 2"/>
          <p:cNvSpPr>
            <a:spLocks noGrp="1"/>
          </p:cNvSpPr>
          <p:nvPr>
            <p:ph idx="1"/>
          </p:nvPr>
        </p:nvSpPr>
        <p:spPr/>
        <p:txBody>
          <a:bodyPr/>
          <a:lstStyle/>
          <a:p>
            <a:pPr>
              <a:buFontTx/>
              <a:buNone/>
              <a:defRPr/>
            </a:pPr>
            <a:r>
              <a:rPr lang="en-US" dirty="0"/>
              <a:t>What language may you use for identification when operating in a phone sub-band?</a:t>
            </a:r>
          </a:p>
          <a:p>
            <a:pPr>
              <a:buFontTx/>
              <a:buNone/>
              <a:defRPr/>
            </a:pPr>
            <a:r>
              <a:rPr lang="en-US" dirty="0">
                <a:solidFill>
                  <a:schemeClr val="bg1">
                    <a:lumMod val="75000"/>
                  </a:schemeClr>
                </a:solidFill>
              </a:rPr>
              <a:t>A. Any language recognized by the United Nations</a:t>
            </a:r>
          </a:p>
          <a:p>
            <a:pPr>
              <a:buFontTx/>
              <a:buNone/>
              <a:defRPr/>
            </a:pPr>
            <a:r>
              <a:rPr lang="en-US" dirty="0">
                <a:solidFill>
                  <a:schemeClr val="bg1">
                    <a:lumMod val="75000"/>
                  </a:schemeClr>
                </a:solidFill>
              </a:rPr>
              <a:t>B. Any language recognized by the ITU</a:t>
            </a:r>
          </a:p>
          <a:p>
            <a:pPr>
              <a:buFontTx/>
              <a:buNone/>
              <a:defRPr/>
            </a:pPr>
            <a:r>
              <a:rPr lang="en-US" dirty="0"/>
              <a:t>C. English</a:t>
            </a:r>
          </a:p>
          <a:p>
            <a:pPr>
              <a:buFontTx/>
              <a:buNone/>
              <a:defRPr/>
            </a:pPr>
            <a:r>
              <a:rPr lang="en-US" dirty="0">
                <a:solidFill>
                  <a:schemeClr val="bg1">
                    <a:lumMod val="75000"/>
                  </a:schemeClr>
                </a:solidFill>
              </a:rPr>
              <a:t>D. English, French, or Spanish</a:t>
            </a:r>
          </a:p>
        </p:txBody>
      </p:sp>
    </p:spTree>
    <p:extLst>
      <p:ext uri="{BB962C8B-B14F-4D97-AF65-F5344CB8AC3E}">
        <p14:creationId xmlns:p14="http://schemas.microsoft.com/office/powerpoint/2010/main" val="572184903"/>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T1F05 [97.119(b)(2)]</a:t>
            </a:r>
            <a:endParaRPr lang="en-US" dirty="0"/>
          </a:p>
        </p:txBody>
      </p:sp>
      <p:sp>
        <p:nvSpPr>
          <p:cNvPr id="3" name="Content Placeholder 2"/>
          <p:cNvSpPr>
            <a:spLocks noGrp="1"/>
          </p:cNvSpPr>
          <p:nvPr>
            <p:ph idx="1"/>
          </p:nvPr>
        </p:nvSpPr>
        <p:spPr>
          <a:xfrm>
            <a:off x="457200" y="1981200"/>
            <a:ext cx="8229600" cy="3276600"/>
          </a:xfrm>
        </p:spPr>
        <p:txBody>
          <a:bodyPr/>
          <a:lstStyle/>
          <a:p>
            <a:pPr>
              <a:buFontTx/>
              <a:buNone/>
            </a:pPr>
            <a:r>
              <a:rPr lang="en-US" altLang="en-US" sz="2800" dirty="0"/>
              <a:t>What method of call sign identification is required for a station transmitting phone signals?</a:t>
            </a:r>
          </a:p>
          <a:p>
            <a:pPr>
              <a:buFontTx/>
              <a:buNone/>
            </a:pPr>
            <a:r>
              <a:rPr lang="en-US" altLang="en-US" sz="2800" dirty="0"/>
              <a:t>A. Send the call sign followed by the indicator RPT</a:t>
            </a:r>
          </a:p>
          <a:p>
            <a:pPr>
              <a:buFontTx/>
              <a:buNone/>
            </a:pPr>
            <a:r>
              <a:rPr lang="en-US" altLang="en-US" sz="2800" dirty="0"/>
              <a:t>B. Send the call sign using CW or phone emission</a:t>
            </a:r>
          </a:p>
          <a:p>
            <a:pPr>
              <a:buFontTx/>
              <a:buNone/>
            </a:pPr>
            <a:r>
              <a:rPr lang="en-US" altLang="en-US" sz="2800" dirty="0"/>
              <a:t>C. Send the call sign followed by the indicator R</a:t>
            </a:r>
          </a:p>
          <a:p>
            <a:pPr>
              <a:buFontTx/>
              <a:buNone/>
            </a:pPr>
            <a:r>
              <a:rPr lang="en-US" altLang="en-US" sz="2800" dirty="0"/>
              <a:t>D. Send the call sign using only phone emission</a:t>
            </a:r>
          </a:p>
        </p:txBody>
      </p:sp>
    </p:spTree>
    <p:extLst>
      <p:ext uri="{BB962C8B-B14F-4D97-AF65-F5344CB8AC3E}">
        <p14:creationId xmlns:p14="http://schemas.microsoft.com/office/powerpoint/2010/main" val="114122546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T1F05 [97.119(b)(2)]</a:t>
            </a:r>
            <a:endParaRPr lang="en-US" dirty="0"/>
          </a:p>
        </p:txBody>
      </p:sp>
      <p:sp>
        <p:nvSpPr>
          <p:cNvPr id="3" name="Content Placeholder 2"/>
          <p:cNvSpPr>
            <a:spLocks noGrp="1"/>
          </p:cNvSpPr>
          <p:nvPr>
            <p:ph idx="1"/>
          </p:nvPr>
        </p:nvSpPr>
        <p:spPr>
          <a:xfrm>
            <a:off x="457200" y="1981200"/>
            <a:ext cx="8229600" cy="3276600"/>
          </a:xfrm>
        </p:spPr>
        <p:txBody>
          <a:bodyPr/>
          <a:lstStyle/>
          <a:p>
            <a:pPr>
              <a:buFontTx/>
              <a:buNone/>
            </a:pPr>
            <a:r>
              <a:rPr lang="en-US" altLang="en-US" sz="2800" dirty="0"/>
              <a:t>What method of call sign identification is required for a station transmitting phone signals?</a:t>
            </a:r>
          </a:p>
          <a:p>
            <a:pPr>
              <a:buFontTx/>
              <a:buNone/>
            </a:pPr>
            <a:r>
              <a:rPr lang="en-US" altLang="en-US" sz="2800" dirty="0">
                <a:solidFill>
                  <a:schemeClr val="bg1">
                    <a:lumMod val="75000"/>
                  </a:schemeClr>
                </a:solidFill>
              </a:rPr>
              <a:t>A. Send the call sign followed by the indicator RPT</a:t>
            </a:r>
          </a:p>
          <a:p>
            <a:pPr>
              <a:buFontTx/>
              <a:buNone/>
            </a:pPr>
            <a:r>
              <a:rPr lang="en-US" altLang="en-US" sz="2800" dirty="0"/>
              <a:t>B. Send the call sign using CW or phone emission</a:t>
            </a:r>
          </a:p>
          <a:p>
            <a:pPr>
              <a:buFontTx/>
              <a:buNone/>
            </a:pPr>
            <a:r>
              <a:rPr lang="en-US" altLang="en-US" sz="2800" dirty="0">
                <a:solidFill>
                  <a:schemeClr val="bg1">
                    <a:lumMod val="75000"/>
                  </a:schemeClr>
                </a:solidFill>
              </a:rPr>
              <a:t>C. Send the call sign followed by the indicator R</a:t>
            </a:r>
          </a:p>
          <a:p>
            <a:pPr>
              <a:buFontTx/>
              <a:buNone/>
            </a:pPr>
            <a:r>
              <a:rPr lang="en-US" altLang="en-US" sz="2800" dirty="0">
                <a:solidFill>
                  <a:schemeClr val="bg1">
                    <a:lumMod val="75000"/>
                  </a:schemeClr>
                </a:solidFill>
              </a:rPr>
              <a:t>D. Send the call sign using only phone emission</a:t>
            </a:r>
          </a:p>
        </p:txBody>
      </p:sp>
      <p:sp>
        <p:nvSpPr>
          <p:cNvPr id="4" name="TextBox 3"/>
          <p:cNvSpPr txBox="1">
            <a:spLocks noChangeArrowheads="1"/>
          </p:cNvSpPr>
          <p:nvPr/>
        </p:nvSpPr>
        <p:spPr bwMode="auto">
          <a:xfrm>
            <a:off x="228600" y="5638800"/>
            <a:ext cx="8153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fontAlgn="base" hangingPunct="1">
              <a:spcBef>
                <a:spcPct val="0"/>
              </a:spcBef>
              <a:spcAft>
                <a:spcPct val="0"/>
              </a:spcAft>
            </a:pPr>
            <a:r>
              <a:rPr lang="en-US" altLang="en-US" sz="2800" b="1">
                <a:solidFill>
                  <a:srgbClr val="0070C0"/>
                </a:solidFill>
              </a:rPr>
              <a:t>CW is Mores Code you may ID by verbally saying your call or by Mores Code</a:t>
            </a:r>
          </a:p>
        </p:txBody>
      </p:sp>
    </p:spTree>
    <p:extLst>
      <p:ext uri="{BB962C8B-B14F-4D97-AF65-F5344CB8AC3E}">
        <p14:creationId xmlns:p14="http://schemas.microsoft.com/office/powerpoint/2010/main" val="297539514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T1F06 [97.119(c)]</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self-assigned indicators are acceptable when using a phone transmission?</a:t>
            </a:r>
          </a:p>
          <a:p>
            <a:pPr>
              <a:buFontTx/>
              <a:buNone/>
            </a:pPr>
            <a:r>
              <a:rPr lang="en-US" altLang="en-US" dirty="0"/>
              <a:t>A. KL7CC stroke W3</a:t>
            </a:r>
          </a:p>
          <a:p>
            <a:pPr>
              <a:buFontTx/>
              <a:buNone/>
            </a:pPr>
            <a:r>
              <a:rPr lang="en-US" altLang="en-US" dirty="0"/>
              <a:t>B. KL7CC slant W3</a:t>
            </a:r>
          </a:p>
          <a:p>
            <a:pPr>
              <a:buFontTx/>
              <a:buNone/>
            </a:pPr>
            <a:r>
              <a:rPr lang="en-US" altLang="en-US" dirty="0"/>
              <a:t>C. KL7CC slash W3</a:t>
            </a:r>
          </a:p>
          <a:p>
            <a:pPr>
              <a:buFontTx/>
              <a:buNone/>
            </a:pPr>
            <a:r>
              <a:rPr lang="en-US" altLang="en-US" dirty="0"/>
              <a:t>D. All these choices are correct</a:t>
            </a:r>
          </a:p>
        </p:txBody>
      </p:sp>
    </p:spTree>
    <p:extLst>
      <p:ext uri="{BB962C8B-B14F-4D97-AF65-F5344CB8AC3E}">
        <p14:creationId xmlns:p14="http://schemas.microsoft.com/office/powerpoint/2010/main" val="11143992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T1F06 [97.119(c)]</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self-assigned indicators are acceptable when using a phone transmission?</a:t>
            </a:r>
          </a:p>
          <a:p>
            <a:pPr>
              <a:buFontTx/>
              <a:buNone/>
            </a:pPr>
            <a:r>
              <a:rPr lang="en-US" altLang="en-US" dirty="0">
                <a:solidFill>
                  <a:schemeClr val="bg1">
                    <a:lumMod val="75000"/>
                  </a:schemeClr>
                </a:solidFill>
              </a:rPr>
              <a:t>A. KL7CC stroke W3</a:t>
            </a:r>
          </a:p>
          <a:p>
            <a:pPr>
              <a:buFontTx/>
              <a:buNone/>
            </a:pPr>
            <a:r>
              <a:rPr lang="en-US" altLang="en-US" dirty="0">
                <a:solidFill>
                  <a:schemeClr val="bg1">
                    <a:lumMod val="75000"/>
                  </a:schemeClr>
                </a:solidFill>
              </a:rPr>
              <a:t>B. KL7CC slant W3</a:t>
            </a:r>
          </a:p>
          <a:p>
            <a:pPr>
              <a:buFontTx/>
              <a:buNone/>
            </a:pPr>
            <a:r>
              <a:rPr lang="en-US" altLang="en-US" dirty="0">
                <a:solidFill>
                  <a:schemeClr val="bg1">
                    <a:lumMod val="75000"/>
                  </a:schemeClr>
                </a:solidFill>
              </a:rPr>
              <a:t>C. KL7CC slash W3</a:t>
            </a:r>
          </a:p>
          <a:p>
            <a:pPr>
              <a:buFontTx/>
              <a:buNone/>
            </a:pPr>
            <a:r>
              <a:rPr lang="en-US" altLang="en-US" dirty="0"/>
              <a:t>D. All these choices are correct</a:t>
            </a:r>
          </a:p>
        </p:txBody>
      </p:sp>
    </p:spTree>
    <p:extLst>
      <p:ext uri="{BB962C8B-B14F-4D97-AF65-F5344CB8AC3E}">
        <p14:creationId xmlns:p14="http://schemas.microsoft.com/office/powerpoint/2010/main" val="75215392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p:txBody>
          <a:bodyPr/>
          <a:lstStyle/>
          <a:p>
            <a:r>
              <a:rPr lang="en-US" altLang="en-US"/>
              <a:t>T1F07 [97.115(a)(2)]</a:t>
            </a:r>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sz="2800" dirty="0"/>
              <a:t>Which of the following restrictions apply when a non-licensed person is allowed to speak to a foreign station using a station under the control of a licensed amateur operator?</a:t>
            </a:r>
          </a:p>
          <a:p>
            <a:pPr>
              <a:buFontTx/>
              <a:buNone/>
            </a:pPr>
            <a:r>
              <a:rPr lang="en-US" altLang="en-US" sz="2800" dirty="0"/>
              <a:t>A. The person must be a U.S. citizen</a:t>
            </a:r>
          </a:p>
          <a:p>
            <a:pPr>
              <a:buFontTx/>
              <a:buNone/>
            </a:pPr>
            <a:r>
              <a:rPr lang="en-US" altLang="en-US" sz="2800" dirty="0"/>
              <a:t>B. The foreign station must be in a country with which the U.S. has a third party agreement</a:t>
            </a:r>
          </a:p>
          <a:p>
            <a:pPr>
              <a:buFontTx/>
              <a:buNone/>
            </a:pPr>
            <a:r>
              <a:rPr lang="en-US" altLang="en-US" sz="2800" dirty="0"/>
              <a:t>C. The licensed control operator must do the station identification</a:t>
            </a:r>
          </a:p>
          <a:p>
            <a:pPr>
              <a:buFontTx/>
              <a:buNone/>
            </a:pPr>
            <a:r>
              <a:rPr lang="en-US" altLang="en-US" sz="2800" dirty="0"/>
              <a:t>D. All these choices are correct</a:t>
            </a:r>
          </a:p>
        </p:txBody>
      </p:sp>
    </p:spTree>
    <p:extLst>
      <p:ext uri="{BB962C8B-B14F-4D97-AF65-F5344CB8AC3E}">
        <p14:creationId xmlns:p14="http://schemas.microsoft.com/office/powerpoint/2010/main" val="2502699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dirty="0"/>
              <a:t>T1A03 [97.119(b)(2)]</a:t>
            </a:r>
            <a:br>
              <a:rPr lang="en-US" altLang="en-US" dirty="0"/>
            </a:br>
            <a:endParaRPr lang="en-US" dirty="0"/>
          </a:p>
        </p:txBody>
      </p:sp>
      <p:sp>
        <p:nvSpPr>
          <p:cNvPr id="3" name="Content Placeholder 2"/>
          <p:cNvSpPr>
            <a:spLocks noGrp="1"/>
          </p:cNvSpPr>
          <p:nvPr>
            <p:ph idx="1"/>
          </p:nvPr>
        </p:nvSpPr>
        <p:spPr>
          <a:xfrm>
            <a:off x="457200" y="1219200"/>
            <a:ext cx="8229600" cy="4906963"/>
          </a:xfrm>
        </p:spPr>
        <p:txBody>
          <a:bodyPr/>
          <a:lstStyle/>
          <a:p>
            <a:pPr marL="0" indent="0">
              <a:buNone/>
            </a:pPr>
            <a:r>
              <a:rPr lang="en-US" altLang="en-US" dirty="0"/>
              <a:t>What are the FCC rules regarding the use of a phonetic alphabet for station identification in the Amateur Radio Service?</a:t>
            </a:r>
          </a:p>
          <a:p>
            <a:pPr marL="511175" indent="-511175">
              <a:buNone/>
            </a:pPr>
            <a:r>
              <a:rPr lang="en-US" altLang="en-US" dirty="0"/>
              <a:t>A. It is required when transmitting emergency messages</a:t>
            </a:r>
          </a:p>
          <a:p>
            <a:pPr marL="0" indent="0">
              <a:buNone/>
            </a:pPr>
            <a:r>
              <a:rPr lang="en-US" altLang="en-US" dirty="0"/>
              <a:t>B. It is encouraged</a:t>
            </a:r>
          </a:p>
          <a:p>
            <a:pPr marL="0" indent="0">
              <a:buNone/>
            </a:pPr>
            <a:r>
              <a:rPr lang="en-US" altLang="en-US" dirty="0"/>
              <a:t>C. It is required when in contact with foreign stations</a:t>
            </a:r>
          </a:p>
          <a:p>
            <a:pPr marL="0" indent="0">
              <a:buNone/>
            </a:pPr>
            <a:r>
              <a:rPr lang="en-US" altLang="en-US" dirty="0"/>
              <a:t>D. All these choices are correct</a:t>
            </a:r>
          </a:p>
        </p:txBody>
      </p:sp>
    </p:spTree>
    <p:extLst>
      <p:ext uri="{BB962C8B-B14F-4D97-AF65-F5344CB8AC3E}">
        <p14:creationId xmlns:p14="http://schemas.microsoft.com/office/powerpoint/2010/main" val="170378519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p:txBody>
          <a:bodyPr/>
          <a:lstStyle/>
          <a:p>
            <a:r>
              <a:rPr lang="en-US" altLang="en-US"/>
              <a:t>T1F07 [97.115(a)(2)]</a:t>
            </a:r>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sz="2800" dirty="0"/>
              <a:t>Which of the following restrictions apply when a non-licensed person is allowed to speak to a foreign station using a station under the control of a licensed amateur operator?</a:t>
            </a:r>
          </a:p>
          <a:p>
            <a:pPr>
              <a:buFontTx/>
              <a:buNone/>
            </a:pPr>
            <a:r>
              <a:rPr lang="en-US" altLang="en-US" sz="2800" dirty="0">
                <a:solidFill>
                  <a:schemeClr val="bg1">
                    <a:lumMod val="75000"/>
                  </a:schemeClr>
                </a:solidFill>
              </a:rPr>
              <a:t>A. The person must be a U.S. citizen</a:t>
            </a:r>
          </a:p>
          <a:p>
            <a:pPr>
              <a:buFontTx/>
              <a:buNone/>
            </a:pPr>
            <a:r>
              <a:rPr lang="en-US" altLang="en-US" sz="2800" dirty="0"/>
              <a:t>B. The foreign station must be in a country with which the U.S. has a third party agreement</a:t>
            </a:r>
          </a:p>
          <a:p>
            <a:pPr>
              <a:buFontTx/>
              <a:buNone/>
            </a:pPr>
            <a:r>
              <a:rPr lang="en-US" altLang="en-US" sz="2800" dirty="0">
                <a:solidFill>
                  <a:schemeClr val="bg1">
                    <a:lumMod val="75000"/>
                  </a:schemeClr>
                </a:solidFill>
              </a:rPr>
              <a:t>C. The licensed control operator must do the station identification</a:t>
            </a:r>
          </a:p>
          <a:p>
            <a:pPr>
              <a:buFontTx/>
              <a:buNone/>
            </a:pPr>
            <a:r>
              <a:rPr lang="en-US" altLang="en-US" sz="2800" dirty="0">
                <a:solidFill>
                  <a:schemeClr val="bg1">
                    <a:lumMod val="75000"/>
                  </a:schemeClr>
                </a:solidFill>
              </a:rPr>
              <a:t>D. All these choices are correct</a:t>
            </a:r>
          </a:p>
        </p:txBody>
      </p:sp>
    </p:spTree>
    <p:extLst>
      <p:ext uri="{BB962C8B-B14F-4D97-AF65-F5344CB8AC3E}">
        <p14:creationId xmlns:p14="http://schemas.microsoft.com/office/powerpoint/2010/main" val="381430701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fr-FR" dirty="0"/>
              <a:t>T1F08 [97.3(a)(47)]</a:t>
            </a:r>
            <a:endParaRPr lang="en-US" dirty="0"/>
          </a:p>
        </p:txBody>
      </p:sp>
      <p:sp>
        <p:nvSpPr>
          <p:cNvPr id="3" name="Content Placeholder 2"/>
          <p:cNvSpPr>
            <a:spLocks noGrp="1"/>
          </p:cNvSpPr>
          <p:nvPr>
            <p:ph idx="1"/>
          </p:nvPr>
        </p:nvSpPr>
        <p:spPr>
          <a:xfrm>
            <a:off x="457200" y="1417638"/>
            <a:ext cx="8229600" cy="5165724"/>
          </a:xfrm>
        </p:spPr>
        <p:txBody>
          <a:bodyPr/>
          <a:lstStyle/>
          <a:p>
            <a:pPr>
              <a:buFontTx/>
              <a:buNone/>
            </a:pPr>
            <a:r>
              <a:rPr lang="en-US" altLang="en-US" sz="2400" dirty="0"/>
              <a:t>What is the definition of third party communications?</a:t>
            </a:r>
          </a:p>
          <a:p>
            <a:pPr>
              <a:buFontTx/>
              <a:buNone/>
            </a:pPr>
            <a:endParaRPr lang="en-US" altLang="en-US" sz="2400" dirty="0"/>
          </a:p>
          <a:p>
            <a:pPr>
              <a:buFontTx/>
              <a:buNone/>
            </a:pPr>
            <a:r>
              <a:rPr lang="en-US" altLang="en-US" sz="2400" dirty="0"/>
              <a:t>A. A message from a control operator to another amateur station control operator on behalf of another person</a:t>
            </a:r>
          </a:p>
          <a:p>
            <a:pPr>
              <a:buFontTx/>
              <a:buNone/>
            </a:pPr>
            <a:r>
              <a:rPr lang="en-US" altLang="en-US" sz="2400" dirty="0"/>
              <a:t>B. Amateur radio communications where three stations are in communications with one another</a:t>
            </a:r>
          </a:p>
          <a:p>
            <a:pPr>
              <a:buFontTx/>
              <a:buNone/>
            </a:pPr>
            <a:r>
              <a:rPr lang="en-US" altLang="en-US" sz="2400" dirty="0"/>
              <a:t>C. Operation when the transmitting equipment is licensed to a person other than the control operator</a:t>
            </a:r>
          </a:p>
          <a:p>
            <a:pPr>
              <a:buFontTx/>
              <a:buNone/>
            </a:pPr>
            <a:r>
              <a:rPr lang="en-US" altLang="en-US" sz="2400" dirty="0"/>
              <a:t>D. Temporary authorization for an unlicensed person to transmit on the amateur bands for technical experiments</a:t>
            </a:r>
          </a:p>
        </p:txBody>
      </p:sp>
    </p:spTree>
    <p:extLst>
      <p:ext uri="{BB962C8B-B14F-4D97-AF65-F5344CB8AC3E}">
        <p14:creationId xmlns:p14="http://schemas.microsoft.com/office/powerpoint/2010/main" val="32210339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fr-FR" dirty="0"/>
              <a:t>T1F08 [97.3(a)(47)]</a:t>
            </a:r>
            <a:endParaRPr lang="en-US" dirty="0"/>
          </a:p>
        </p:txBody>
      </p:sp>
      <p:sp>
        <p:nvSpPr>
          <p:cNvPr id="3" name="Content Placeholder 2"/>
          <p:cNvSpPr>
            <a:spLocks noGrp="1"/>
          </p:cNvSpPr>
          <p:nvPr>
            <p:ph idx="1"/>
          </p:nvPr>
        </p:nvSpPr>
        <p:spPr>
          <a:xfrm>
            <a:off x="457200" y="1417638"/>
            <a:ext cx="8229600" cy="5165724"/>
          </a:xfrm>
        </p:spPr>
        <p:txBody>
          <a:bodyPr/>
          <a:lstStyle/>
          <a:p>
            <a:pPr>
              <a:buFontTx/>
              <a:buNone/>
            </a:pPr>
            <a:r>
              <a:rPr lang="en-US" altLang="en-US" sz="2400" dirty="0"/>
              <a:t>What is the definition of third party communications?</a:t>
            </a:r>
          </a:p>
          <a:p>
            <a:pPr>
              <a:buFontTx/>
              <a:buNone/>
            </a:pPr>
            <a:endParaRPr lang="en-US" altLang="en-US" sz="2400" dirty="0"/>
          </a:p>
          <a:p>
            <a:pPr>
              <a:buFontTx/>
              <a:buNone/>
            </a:pPr>
            <a:r>
              <a:rPr lang="en-US" altLang="en-US" sz="2400" dirty="0"/>
              <a:t>A. A message from a control operator to another amateur station control operator on behalf of another person</a:t>
            </a:r>
          </a:p>
          <a:p>
            <a:pPr>
              <a:buFontTx/>
              <a:buNone/>
            </a:pPr>
            <a:r>
              <a:rPr lang="en-US" altLang="en-US" sz="2400" dirty="0">
                <a:solidFill>
                  <a:schemeClr val="bg1">
                    <a:lumMod val="75000"/>
                  </a:schemeClr>
                </a:solidFill>
              </a:rPr>
              <a:t>B. Amateur radio communications where three stations are in communications with one another</a:t>
            </a:r>
          </a:p>
          <a:p>
            <a:pPr>
              <a:buFontTx/>
              <a:buNone/>
            </a:pPr>
            <a:r>
              <a:rPr lang="en-US" altLang="en-US" sz="2400" dirty="0">
                <a:solidFill>
                  <a:schemeClr val="bg1">
                    <a:lumMod val="75000"/>
                  </a:schemeClr>
                </a:solidFill>
              </a:rPr>
              <a:t>C. Operation when the transmitting equipment is licensed to a person other than the control operator</a:t>
            </a:r>
          </a:p>
          <a:p>
            <a:pPr>
              <a:buFontTx/>
              <a:buNone/>
            </a:pPr>
            <a:r>
              <a:rPr lang="en-US" altLang="en-US" sz="2400" dirty="0">
                <a:solidFill>
                  <a:schemeClr val="bg1">
                    <a:lumMod val="75000"/>
                  </a:schemeClr>
                </a:solidFill>
              </a:rPr>
              <a:t>D. Temporary authorization for an unlicensed person to transmit on the amateur bands for technical experiments</a:t>
            </a:r>
          </a:p>
        </p:txBody>
      </p:sp>
    </p:spTree>
    <p:extLst>
      <p:ext uri="{BB962C8B-B14F-4D97-AF65-F5344CB8AC3E}">
        <p14:creationId xmlns:p14="http://schemas.microsoft.com/office/powerpoint/2010/main" val="370491861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T1F09 [97.3(a)(40)]</a:t>
            </a:r>
            <a:endParaRPr lang="en-US" dirty="0"/>
          </a:p>
        </p:txBody>
      </p:sp>
      <p:sp>
        <p:nvSpPr>
          <p:cNvPr id="3" name="Content Placeholder 2"/>
          <p:cNvSpPr>
            <a:spLocks noGrp="1"/>
          </p:cNvSpPr>
          <p:nvPr>
            <p:ph idx="1"/>
          </p:nvPr>
        </p:nvSpPr>
        <p:spPr/>
        <p:txBody>
          <a:bodyPr/>
          <a:lstStyle/>
          <a:p>
            <a:pPr>
              <a:buFontTx/>
              <a:buNone/>
            </a:pPr>
            <a:r>
              <a:rPr lang="en-US" altLang="en-US"/>
              <a:t>What type of amateur station simultaneously retransmits the signal of another amateur station on a different channel or channels?</a:t>
            </a:r>
          </a:p>
          <a:p>
            <a:pPr>
              <a:buFontTx/>
              <a:buNone/>
            </a:pPr>
            <a:r>
              <a:rPr lang="en-US" altLang="en-US"/>
              <a:t>A. Beacon station</a:t>
            </a:r>
          </a:p>
          <a:p>
            <a:pPr>
              <a:buFontTx/>
              <a:buNone/>
            </a:pPr>
            <a:r>
              <a:rPr lang="en-US" altLang="en-US"/>
              <a:t>B. Earth station</a:t>
            </a:r>
          </a:p>
          <a:p>
            <a:pPr>
              <a:buFontTx/>
              <a:buNone/>
            </a:pPr>
            <a:r>
              <a:rPr lang="en-US" altLang="en-US"/>
              <a:t>C. Repeater station</a:t>
            </a:r>
          </a:p>
          <a:p>
            <a:pPr>
              <a:buFontTx/>
              <a:buNone/>
            </a:pPr>
            <a:r>
              <a:rPr lang="en-US" altLang="en-US"/>
              <a:t>D. Message forwarding station</a:t>
            </a:r>
          </a:p>
        </p:txBody>
      </p:sp>
    </p:spTree>
    <p:extLst>
      <p:ext uri="{BB962C8B-B14F-4D97-AF65-F5344CB8AC3E}">
        <p14:creationId xmlns:p14="http://schemas.microsoft.com/office/powerpoint/2010/main" val="1357816408"/>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T1F09 [97.3(a)(40)]</a:t>
            </a:r>
            <a:endParaRPr lang="en-US" dirty="0"/>
          </a:p>
        </p:txBody>
      </p:sp>
      <p:sp>
        <p:nvSpPr>
          <p:cNvPr id="3" name="Content Placeholder 2"/>
          <p:cNvSpPr>
            <a:spLocks noGrp="1"/>
          </p:cNvSpPr>
          <p:nvPr>
            <p:ph idx="1"/>
          </p:nvPr>
        </p:nvSpPr>
        <p:spPr/>
        <p:txBody>
          <a:bodyPr/>
          <a:lstStyle/>
          <a:p>
            <a:pPr>
              <a:buFontTx/>
              <a:buNone/>
            </a:pPr>
            <a:r>
              <a:rPr lang="en-US" altLang="en-US" dirty="0"/>
              <a:t>What type of amateur station simultaneously retransmits the signal of another amateur station on a different channel or channels?</a:t>
            </a:r>
          </a:p>
          <a:p>
            <a:pPr>
              <a:buFontTx/>
              <a:buNone/>
            </a:pPr>
            <a:r>
              <a:rPr lang="en-US" altLang="en-US" dirty="0">
                <a:solidFill>
                  <a:schemeClr val="bg1">
                    <a:lumMod val="75000"/>
                  </a:schemeClr>
                </a:solidFill>
              </a:rPr>
              <a:t>A. Beacon station</a:t>
            </a:r>
          </a:p>
          <a:p>
            <a:pPr>
              <a:buFontTx/>
              <a:buNone/>
            </a:pPr>
            <a:r>
              <a:rPr lang="en-US" altLang="en-US" dirty="0">
                <a:solidFill>
                  <a:schemeClr val="bg1">
                    <a:lumMod val="75000"/>
                  </a:schemeClr>
                </a:solidFill>
              </a:rPr>
              <a:t>B. Earth station</a:t>
            </a:r>
          </a:p>
          <a:p>
            <a:pPr>
              <a:buFontTx/>
              <a:buNone/>
            </a:pPr>
            <a:r>
              <a:rPr lang="en-US" altLang="en-US" dirty="0"/>
              <a:t>C. Repeater station</a:t>
            </a:r>
          </a:p>
          <a:p>
            <a:pPr>
              <a:buFontTx/>
              <a:buNone/>
            </a:pPr>
            <a:r>
              <a:rPr lang="en-US" altLang="en-US" dirty="0">
                <a:solidFill>
                  <a:schemeClr val="bg1">
                    <a:lumMod val="75000"/>
                  </a:schemeClr>
                </a:solidFill>
              </a:rPr>
              <a:t>D. Message forwarding station</a:t>
            </a:r>
          </a:p>
        </p:txBody>
      </p:sp>
    </p:spTree>
    <p:extLst>
      <p:ext uri="{BB962C8B-B14F-4D97-AF65-F5344CB8AC3E}">
        <p14:creationId xmlns:p14="http://schemas.microsoft.com/office/powerpoint/2010/main" val="396434773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T1F10 [97.205(g)]</a:t>
            </a:r>
            <a:endParaRPr lang="en-US" dirty="0"/>
          </a:p>
        </p:txBody>
      </p:sp>
      <p:sp>
        <p:nvSpPr>
          <p:cNvPr id="3" name="Content Placeholder 2"/>
          <p:cNvSpPr>
            <a:spLocks noGrp="1"/>
          </p:cNvSpPr>
          <p:nvPr>
            <p:ph idx="1"/>
          </p:nvPr>
        </p:nvSpPr>
        <p:spPr>
          <a:xfrm>
            <a:off x="457200" y="1447800"/>
            <a:ext cx="8229600" cy="4953000"/>
          </a:xfrm>
        </p:spPr>
        <p:txBody>
          <a:bodyPr/>
          <a:lstStyle/>
          <a:p>
            <a:pPr>
              <a:buFontTx/>
              <a:buNone/>
            </a:pPr>
            <a:r>
              <a:rPr lang="en-US" altLang="en-US" dirty="0"/>
              <a:t>Who is accountable if a repeater inadvertently retransmits communications that violate the FCC rules?</a:t>
            </a:r>
          </a:p>
          <a:p>
            <a:pPr>
              <a:buFontTx/>
              <a:buNone/>
            </a:pPr>
            <a:r>
              <a:rPr lang="en-US" altLang="en-US" dirty="0"/>
              <a:t>A. The control operator of the originating station</a:t>
            </a:r>
          </a:p>
          <a:p>
            <a:pPr>
              <a:buFontTx/>
              <a:buNone/>
            </a:pPr>
            <a:r>
              <a:rPr lang="en-US" altLang="en-US" dirty="0"/>
              <a:t>B. The control operator of the repeater</a:t>
            </a:r>
          </a:p>
          <a:p>
            <a:pPr>
              <a:buFontTx/>
              <a:buNone/>
            </a:pPr>
            <a:r>
              <a:rPr lang="en-US" altLang="en-US" dirty="0"/>
              <a:t>C. The owner of the repeater</a:t>
            </a:r>
          </a:p>
          <a:p>
            <a:pPr>
              <a:buFontTx/>
              <a:buNone/>
            </a:pPr>
            <a:r>
              <a:rPr lang="en-US" altLang="en-US" dirty="0"/>
              <a:t>D. Both the originating station and the repeater owner</a:t>
            </a:r>
          </a:p>
        </p:txBody>
      </p:sp>
    </p:spTree>
    <p:extLst>
      <p:ext uri="{BB962C8B-B14F-4D97-AF65-F5344CB8AC3E}">
        <p14:creationId xmlns:p14="http://schemas.microsoft.com/office/powerpoint/2010/main" val="36460259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T1F10 [97.205(g)]</a:t>
            </a:r>
            <a:endParaRPr lang="en-US" dirty="0"/>
          </a:p>
        </p:txBody>
      </p:sp>
      <p:sp>
        <p:nvSpPr>
          <p:cNvPr id="3" name="Content Placeholder 2"/>
          <p:cNvSpPr>
            <a:spLocks noGrp="1"/>
          </p:cNvSpPr>
          <p:nvPr>
            <p:ph idx="1"/>
          </p:nvPr>
        </p:nvSpPr>
        <p:spPr>
          <a:xfrm>
            <a:off x="457200" y="1447800"/>
            <a:ext cx="8229600" cy="4953000"/>
          </a:xfrm>
        </p:spPr>
        <p:txBody>
          <a:bodyPr/>
          <a:lstStyle/>
          <a:p>
            <a:pPr>
              <a:buFontTx/>
              <a:buNone/>
            </a:pPr>
            <a:r>
              <a:rPr lang="en-US" altLang="en-US" dirty="0"/>
              <a:t>Who is accountable if a repeater inadvertently retransmits communications that violate the FCC rules?</a:t>
            </a:r>
          </a:p>
          <a:p>
            <a:pPr>
              <a:buFontTx/>
              <a:buNone/>
            </a:pPr>
            <a:r>
              <a:rPr lang="en-US" altLang="en-US" dirty="0"/>
              <a:t>A. The control operator of the originating station</a:t>
            </a:r>
          </a:p>
          <a:p>
            <a:pPr>
              <a:buFontTx/>
              <a:buNone/>
            </a:pPr>
            <a:r>
              <a:rPr lang="en-US" altLang="en-US" dirty="0">
                <a:solidFill>
                  <a:schemeClr val="bg1">
                    <a:lumMod val="75000"/>
                  </a:schemeClr>
                </a:solidFill>
              </a:rPr>
              <a:t>B. The control operator of the repeater</a:t>
            </a:r>
          </a:p>
          <a:p>
            <a:pPr>
              <a:buFontTx/>
              <a:buNone/>
            </a:pPr>
            <a:r>
              <a:rPr lang="en-US" altLang="en-US" dirty="0">
                <a:solidFill>
                  <a:schemeClr val="bg1">
                    <a:lumMod val="75000"/>
                  </a:schemeClr>
                </a:solidFill>
              </a:rPr>
              <a:t>C. The owner of the repeater</a:t>
            </a:r>
          </a:p>
          <a:p>
            <a:pPr>
              <a:buFontTx/>
              <a:buNone/>
            </a:pPr>
            <a:r>
              <a:rPr lang="en-US" altLang="en-US" dirty="0">
                <a:solidFill>
                  <a:schemeClr val="bg1">
                    <a:lumMod val="75000"/>
                  </a:schemeClr>
                </a:solidFill>
              </a:rPr>
              <a:t>D. Both the originating station and the repeater owner</a:t>
            </a:r>
          </a:p>
        </p:txBody>
      </p:sp>
    </p:spTree>
    <p:extLst>
      <p:ext uri="{BB962C8B-B14F-4D97-AF65-F5344CB8AC3E}">
        <p14:creationId xmlns:p14="http://schemas.microsoft.com/office/powerpoint/2010/main" val="9396940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de-DE" dirty="0"/>
              <a:t>T1F11 [97.5(b)(2)]</a:t>
            </a:r>
            <a:endParaRPr lang="en-US" dirty="0"/>
          </a:p>
        </p:txBody>
      </p:sp>
      <p:sp>
        <p:nvSpPr>
          <p:cNvPr id="3" name="Content Placeholder 2"/>
          <p:cNvSpPr>
            <a:spLocks noGrp="1"/>
          </p:cNvSpPr>
          <p:nvPr>
            <p:ph idx="1"/>
          </p:nvPr>
        </p:nvSpPr>
        <p:spPr/>
        <p:txBody>
          <a:bodyPr/>
          <a:lstStyle/>
          <a:p>
            <a:pPr>
              <a:buFontTx/>
              <a:buNone/>
            </a:pPr>
            <a:r>
              <a:rPr lang="en-US" altLang="en-US" sz="3000" dirty="0"/>
              <a:t>Which of the following is a requirement for the issuance of a club station license grant?</a:t>
            </a:r>
          </a:p>
          <a:p>
            <a:pPr>
              <a:buFontTx/>
              <a:buNone/>
            </a:pPr>
            <a:r>
              <a:rPr lang="en-US" altLang="en-US" sz="3000" dirty="0"/>
              <a:t>A. The trustee must have an Amateur Extra class operator license grant</a:t>
            </a:r>
          </a:p>
          <a:p>
            <a:pPr>
              <a:buFontTx/>
              <a:buNone/>
            </a:pPr>
            <a:r>
              <a:rPr lang="en-US" altLang="en-US" sz="3000" dirty="0"/>
              <a:t>B. The club must have at least four members</a:t>
            </a:r>
          </a:p>
          <a:p>
            <a:pPr>
              <a:buFontTx/>
              <a:buNone/>
            </a:pPr>
            <a:r>
              <a:rPr lang="en-US" altLang="en-US" sz="3000" dirty="0"/>
              <a:t>C. The club must be registered with the American Radio Relay League</a:t>
            </a:r>
          </a:p>
          <a:p>
            <a:pPr>
              <a:buFontTx/>
              <a:buNone/>
            </a:pPr>
            <a:r>
              <a:rPr lang="en-US" altLang="en-US" sz="3000" dirty="0"/>
              <a:t>D. All of these choices are correct</a:t>
            </a:r>
          </a:p>
          <a:p>
            <a:pPr>
              <a:buFontTx/>
              <a:buNone/>
            </a:pPr>
            <a:endParaRPr lang="en-US" altLang="en-US" dirty="0"/>
          </a:p>
        </p:txBody>
      </p:sp>
    </p:spTree>
    <p:extLst>
      <p:ext uri="{BB962C8B-B14F-4D97-AF65-F5344CB8AC3E}">
        <p14:creationId xmlns:p14="http://schemas.microsoft.com/office/powerpoint/2010/main" val="2670740765"/>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de-DE" dirty="0"/>
              <a:t>T1F11 [97.5(b)(2)]</a:t>
            </a:r>
            <a:endParaRPr lang="en-US" dirty="0"/>
          </a:p>
        </p:txBody>
      </p:sp>
      <p:sp>
        <p:nvSpPr>
          <p:cNvPr id="3" name="Content Placeholder 2"/>
          <p:cNvSpPr>
            <a:spLocks noGrp="1"/>
          </p:cNvSpPr>
          <p:nvPr>
            <p:ph idx="1"/>
          </p:nvPr>
        </p:nvSpPr>
        <p:spPr/>
        <p:txBody>
          <a:bodyPr/>
          <a:lstStyle/>
          <a:p>
            <a:pPr>
              <a:buFontTx/>
              <a:buNone/>
            </a:pPr>
            <a:r>
              <a:rPr lang="en-US" altLang="en-US" sz="3000" dirty="0"/>
              <a:t>Which of the following is a requirement for the issuance of a club station license grant?</a:t>
            </a:r>
          </a:p>
          <a:p>
            <a:pPr>
              <a:buFontTx/>
              <a:buNone/>
            </a:pPr>
            <a:r>
              <a:rPr lang="en-US" altLang="en-US" sz="3000" dirty="0">
                <a:solidFill>
                  <a:schemeClr val="bg1">
                    <a:lumMod val="75000"/>
                  </a:schemeClr>
                </a:solidFill>
              </a:rPr>
              <a:t>A. The trustee must have an Amateur Extra class operator license grant</a:t>
            </a:r>
          </a:p>
          <a:p>
            <a:pPr>
              <a:buFontTx/>
              <a:buNone/>
            </a:pPr>
            <a:r>
              <a:rPr lang="en-US" altLang="en-US" sz="3000" dirty="0"/>
              <a:t>B. The club must have at least four members</a:t>
            </a:r>
          </a:p>
          <a:p>
            <a:pPr>
              <a:buFontTx/>
              <a:buNone/>
            </a:pPr>
            <a:r>
              <a:rPr lang="en-US" altLang="en-US" sz="3000" dirty="0">
                <a:solidFill>
                  <a:schemeClr val="bg1">
                    <a:lumMod val="75000"/>
                  </a:schemeClr>
                </a:solidFill>
              </a:rPr>
              <a:t>C. The club must be registered with the American Radio Relay League</a:t>
            </a:r>
          </a:p>
          <a:p>
            <a:pPr>
              <a:buFontTx/>
              <a:buNone/>
            </a:pPr>
            <a:r>
              <a:rPr lang="en-US" altLang="en-US" sz="3000" dirty="0">
                <a:solidFill>
                  <a:schemeClr val="bg1">
                    <a:lumMod val="75000"/>
                  </a:schemeClr>
                </a:solidFill>
              </a:rPr>
              <a:t>D. All of these choices are correct</a:t>
            </a:r>
          </a:p>
          <a:p>
            <a:pPr>
              <a:buFontTx/>
              <a:buNone/>
            </a:pPr>
            <a:endParaRPr lang="en-US" altLang="en-US" dirty="0"/>
          </a:p>
        </p:txBody>
      </p:sp>
    </p:spTree>
    <p:extLst>
      <p:ext uri="{BB962C8B-B14F-4D97-AF65-F5344CB8AC3E}">
        <p14:creationId xmlns:p14="http://schemas.microsoft.com/office/powerpoint/2010/main" val="2634962356"/>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p:txBody>
          <a:bodyPr/>
          <a:lstStyle/>
          <a:p>
            <a:pPr marL="0" indent="0" algn="ctr">
              <a:buNone/>
            </a:pPr>
            <a:r>
              <a:rPr lang="en-US" altLang="en-US" sz="4400" b="1" dirty="0"/>
              <a:t>End of Sub-element 1</a:t>
            </a:r>
          </a:p>
          <a:p>
            <a:pPr marL="0" indent="0" algn="ctr">
              <a:buNone/>
            </a:pPr>
            <a:r>
              <a:rPr lang="en-US" altLang="en-US" sz="4400" b="1" dirty="0"/>
              <a:t>(17% completed)</a:t>
            </a:r>
          </a:p>
          <a:p>
            <a:pPr marL="0" indent="0" algn="ctr">
              <a:buNone/>
            </a:pPr>
            <a:endParaRPr lang="en-US" altLang="en-US" sz="4400" b="1" dirty="0"/>
          </a:p>
          <a:p>
            <a:pPr marL="0" indent="0" algn="ctr">
              <a:buNone/>
            </a:pPr>
            <a:r>
              <a:rPr lang="en-US" altLang="en-US" sz="4400" b="1" dirty="0"/>
              <a:t>Proceed to Sub-element 2 when ready</a:t>
            </a:r>
          </a:p>
        </p:txBody>
      </p:sp>
    </p:spTree>
    <p:extLst>
      <p:ext uri="{BB962C8B-B14F-4D97-AF65-F5344CB8AC3E}">
        <p14:creationId xmlns:p14="http://schemas.microsoft.com/office/powerpoint/2010/main" val="3767958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dirty="0"/>
              <a:t>T1A03 [97.119(b)(2)]</a:t>
            </a:r>
            <a:br>
              <a:rPr lang="en-US" altLang="en-US" dirty="0"/>
            </a:br>
            <a:endParaRPr lang="en-US" dirty="0"/>
          </a:p>
        </p:txBody>
      </p:sp>
      <p:sp>
        <p:nvSpPr>
          <p:cNvPr id="3" name="Content Placeholder 2"/>
          <p:cNvSpPr>
            <a:spLocks noGrp="1"/>
          </p:cNvSpPr>
          <p:nvPr>
            <p:ph idx="1"/>
          </p:nvPr>
        </p:nvSpPr>
        <p:spPr>
          <a:xfrm>
            <a:off x="457200" y="1219200"/>
            <a:ext cx="8229600" cy="4906963"/>
          </a:xfrm>
        </p:spPr>
        <p:txBody>
          <a:bodyPr/>
          <a:lstStyle/>
          <a:p>
            <a:pPr marL="0" indent="0">
              <a:buNone/>
            </a:pPr>
            <a:r>
              <a:rPr lang="en-US" altLang="en-US" dirty="0"/>
              <a:t>What are the FCC rules regarding the use of a phonetic alphabet for station identification in the Amateur Radio Service?</a:t>
            </a:r>
          </a:p>
          <a:p>
            <a:pPr marL="511175" indent="-511175">
              <a:buNone/>
            </a:pPr>
            <a:r>
              <a:rPr lang="en-US" altLang="en-US" dirty="0">
                <a:solidFill>
                  <a:schemeClr val="bg1">
                    <a:lumMod val="75000"/>
                  </a:schemeClr>
                </a:solidFill>
              </a:rPr>
              <a:t>A. It is required when transmitting emergency messages</a:t>
            </a:r>
          </a:p>
          <a:p>
            <a:pPr marL="0" indent="0">
              <a:buNone/>
            </a:pPr>
            <a:r>
              <a:rPr lang="en-US" altLang="en-US" dirty="0"/>
              <a:t>B. It is encouraged</a:t>
            </a:r>
          </a:p>
          <a:p>
            <a:pPr marL="0" indent="0">
              <a:buNone/>
            </a:pPr>
            <a:r>
              <a:rPr lang="en-US" altLang="en-US" dirty="0">
                <a:solidFill>
                  <a:schemeClr val="bg1">
                    <a:lumMod val="75000"/>
                  </a:schemeClr>
                </a:solidFill>
              </a:rPr>
              <a:t>C. It is required when in contact with foreign stations</a:t>
            </a:r>
          </a:p>
          <a:p>
            <a:pPr marL="0" indent="0">
              <a:buNone/>
            </a:pPr>
            <a:r>
              <a:rPr lang="en-US" altLang="en-US" dirty="0">
                <a:solidFill>
                  <a:schemeClr val="bg1">
                    <a:lumMod val="75000"/>
                  </a:schemeClr>
                </a:solidFill>
              </a:rPr>
              <a:t>D. All these choices are correct</a:t>
            </a:r>
          </a:p>
        </p:txBody>
      </p:sp>
    </p:spTree>
    <p:extLst>
      <p:ext uri="{BB962C8B-B14F-4D97-AF65-F5344CB8AC3E}">
        <p14:creationId xmlns:p14="http://schemas.microsoft.com/office/powerpoint/2010/main" val="2651696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dirty="0"/>
              <a:t>T1A04 [97.5(b)(1)]</a:t>
            </a:r>
            <a:endParaRPr lang="en-US" dirty="0"/>
          </a:p>
        </p:txBody>
      </p:sp>
      <p:sp>
        <p:nvSpPr>
          <p:cNvPr id="3" name="Content Placeholder 2"/>
          <p:cNvSpPr>
            <a:spLocks noGrp="1"/>
          </p:cNvSpPr>
          <p:nvPr>
            <p:ph idx="1"/>
          </p:nvPr>
        </p:nvSpPr>
        <p:spPr>
          <a:xfrm>
            <a:off x="457200" y="1447800"/>
            <a:ext cx="8229600" cy="5257800"/>
          </a:xfrm>
        </p:spPr>
        <p:txBody>
          <a:bodyPr/>
          <a:lstStyle/>
          <a:p>
            <a:pPr>
              <a:buFontTx/>
              <a:buNone/>
            </a:pPr>
            <a:r>
              <a:rPr lang="en-US" altLang="en-US" sz="2800" dirty="0"/>
              <a:t>How many operator/primary station license grants may be held by any one person?</a:t>
            </a:r>
          </a:p>
          <a:p>
            <a:pPr>
              <a:buFontTx/>
              <a:buNone/>
            </a:pPr>
            <a:r>
              <a:rPr lang="en-US" altLang="en-US" sz="2800" dirty="0"/>
              <a:t>A. One</a:t>
            </a:r>
          </a:p>
          <a:p>
            <a:pPr>
              <a:buFontTx/>
              <a:buNone/>
            </a:pPr>
            <a:r>
              <a:rPr lang="en-US" altLang="en-US" sz="2800" dirty="0"/>
              <a:t>B. No more than two</a:t>
            </a:r>
          </a:p>
          <a:p>
            <a:pPr>
              <a:buFontTx/>
              <a:buNone/>
            </a:pPr>
            <a:r>
              <a:rPr lang="en-US" altLang="en-US" sz="2800" dirty="0"/>
              <a:t>C. One for each band on which the person plans to operate</a:t>
            </a:r>
          </a:p>
          <a:p>
            <a:pPr>
              <a:buFontTx/>
              <a:buNone/>
            </a:pPr>
            <a:r>
              <a:rPr lang="en-US" altLang="en-US" sz="2800" dirty="0"/>
              <a:t>D. One for each permanent station location from which the person plans to operate</a:t>
            </a:r>
          </a:p>
          <a:p>
            <a:pPr>
              <a:buFontTx/>
              <a:buNone/>
            </a:pPr>
            <a:endParaRPr lang="en-US" altLang="en-US" sz="2800" dirty="0"/>
          </a:p>
        </p:txBody>
      </p:sp>
    </p:spTree>
    <p:extLst>
      <p:ext uri="{BB962C8B-B14F-4D97-AF65-F5344CB8AC3E}">
        <p14:creationId xmlns:p14="http://schemas.microsoft.com/office/powerpoint/2010/main" val="32279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dirty="0"/>
              <a:t>T1A04 [97.5(b)(1)]</a:t>
            </a:r>
            <a:endParaRPr lang="en-US" dirty="0"/>
          </a:p>
        </p:txBody>
      </p:sp>
      <p:sp>
        <p:nvSpPr>
          <p:cNvPr id="3" name="Content Placeholder 2"/>
          <p:cNvSpPr>
            <a:spLocks noGrp="1"/>
          </p:cNvSpPr>
          <p:nvPr>
            <p:ph idx="1"/>
          </p:nvPr>
        </p:nvSpPr>
        <p:spPr>
          <a:xfrm>
            <a:off x="457200" y="1447800"/>
            <a:ext cx="8229600" cy="5257800"/>
          </a:xfrm>
        </p:spPr>
        <p:txBody>
          <a:bodyPr/>
          <a:lstStyle/>
          <a:p>
            <a:pPr>
              <a:buFontTx/>
              <a:buNone/>
            </a:pPr>
            <a:r>
              <a:rPr lang="en-US" altLang="en-US" sz="2800" dirty="0"/>
              <a:t>How many operator/primary station license grants may be held by any one person?</a:t>
            </a:r>
          </a:p>
          <a:p>
            <a:pPr>
              <a:buFontTx/>
              <a:buNone/>
            </a:pPr>
            <a:r>
              <a:rPr lang="en-US" altLang="en-US" sz="2800" dirty="0"/>
              <a:t>A. One</a:t>
            </a:r>
          </a:p>
          <a:p>
            <a:pPr>
              <a:buFontTx/>
              <a:buNone/>
            </a:pPr>
            <a:r>
              <a:rPr lang="en-US" altLang="en-US" sz="2800" dirty="0">
                <a:solidFill>
                  <a:schemeClr val="bg1">
                    <a:lumMod val="75000"/>
                  </a:schemeClr>
                </a:solidFill>
              </a:rPr>
              <a:t>B. No more than two</a:t>
            </a:r>
          </a:p>
          <a:p>
            <a:pPr>
              <a:buFontTx/>
              <a:buNone/>
            </a:pPr>
            <a:r>
              <a:rPr lang="en-US" altLang="en-US" sz="2800" dirty="0">
                <a:solidFill>
                  <a:schemeClr val="bg1">
                    <a:lumMod val="75000"/>
                  </a:schemeClr>
                </a:solidFill>
              </a:rPr>
              <a:t>C. One for each band on which the person plans to operate</a:t>
            </a:r>
          </a:p>
          <a:p>
            <a:pPr>
              <a:buFontTx/>
              <a:buNone/>
            </a:pPr>
            <a:r>
              <a:rPr lang="en-US" altLang="en-US" sz="2800" dirty="0">
                <a:solidFill>
                  <a:schemeClr val="bg1">
                    <a:lumMod val="75000"/>
                  </a:schemeClr>
                </a:solidFill>
              </a:rPr>
              <a:t>D. One for each permanent station location from which the person plans to operate</a:t>
            </a:r>
          </a:p>
          <a:p>
            <a:pPr>
              <a:buFontTx/>
              <a:buNone/>
            </a:pPr>
            <a:endParaRPr lang="en-US" altLang="en-US" sz="2800" dirty="0"/>
          </a:p>
        </p:txBody>
      </p:sp>
    </p:spTree>
    <p:extLst>
      <p:ext uri="{BB962C8B-B14F-4D97-AF65-F5344CB8AC3E}">
        <p14:creationId xmlns:p14="http://schemas.microsoft.com/office/powerpoint/2010/main" val="577321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T1A05 [97.7]</a:t>
            </a:r>
          </a:p>
        </p:txBody>
      </p:sp>
      <p:sp>
        <p:nvSpPr>
          <p:cNvPr id="3" name="Content Placeholder 2"/>
          <p:cNvSpPr>
            <a:spLocks noGrp="1"/>
          </p:cNvSpPr>
          <p:nvPr>
            <p:ph idx="1"/>
          </p:nvPr>
        </p:nvSpPr>
        <p:spPr>
          <a:xfrm>
            <a:off x="457200" y="1371600"/>
            <a:ext cx="8229600" cy="4754563"/>
          </a:xfrm>
        </p:spPr>
        <p:txBody>
          <a:bodyPr/>
          <a:lstStyle/>
          <a:p>
            <a:pPr>
              <a:buFontTx/>
              <a:buNone/>
            </a:pPr>
            <a:r>
              <a:rPr lang="en-US" altLang="en-US" dirty="0"/>
              <a:t>What proves that the FCC has issued an operator/primary license grant?</a:t>
            </a:r>
          </a:p>
          <a:p>
            <a:pPr>
              <a:buFontTx/>
              <a:buNone/>
            </a:pPr>
            <a:r>
              <a:rPr lang="en-US" altLang="en-US" dirty="0"/>
              <a:t>A. A printed copy of the certificate of successful completion of examination</a:t>
            </a:r>
          </a:p>
          <a:p>
            <a:pPr>
              <a:buFontTx/>
              <a:buNone/>
            </a:pPr>
            <a:r>
              <a:rPr lang="en-US" altLang="en-US" dirty="0"/>
              <a:t>B. An email notification from the NCVEC granting the license</a:t>
            </a:r>
          </a:p>
          <a:p>
            <a:pPr>
              <a:buFontTx/>
              <a:buNone/>
            </a:pPr>
            <a:r>
              <a:rPr lang="en-US" altLang="en-US" dirty="0"/>
              <a:t>C. The license appears in the FCC ULS database</a:t>
            </a:r>
          </a:p>
          <a:p>
            <a:pPr>
              <a:buFontTx/>
              <a:buNone/>
            </a:pPr>
            <a:r>
              <a:rPr lang="en-US" altLang="en-US" dirty="0"/>
              <a:t>D. All these choices are correct</a:t>
            </a:r>
          </a:p>
          <a:p>
            <a:pPr>
              <a:buFontTx/>
              <a:buNone/>
            </a:pPr>
            <a:endParaRPr lang="en-US" altLang="en-US" dirty="0"/>
          </a:p>
        </p:txBody>
      </p:sp>
    </p:spTree>
    <p:extLst>
      <p:ext uri="{BB962C8B-B14F-4D97-AF65-F5344CB8AC3E}">
        <p14:creationId xmlns:p14="http://schemas.microsoft.com/office/powerpoint/2010/main" val="26133181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T1A05 [97.7]</a:t>
            </a:r>
          </a:p>
        </p:txBody>
      </p:sp>
      <p:sp>
        <p:nvSpPr>
          <p:cNvPr id="3" name="Content Placeholder 2"/>
          <p:cNvSpPr>
            <a:spLocks noGrp="1"/>
          </p:cNvSpPr>
          <p:nvPr>
            <p:ph idx="1"/>
          </p:nvPr>
        </p:nvSpPr>
        <p:spPr>
          <a:xfrm>
            <a:off x="457200" y="1371600"/>
            <a:ext cx="8229600" cy="4754563"/>
          </a:xfrm>
        </p:spPr>
        <p:txBody>
          <a:bodyPr/>
          <a:lstStyle/>
          <a:p>
            <a:pPr>
              <a:buFontTx/>
              <a:buNone/>
            </a:pPr>
            <a:r>
              <a:rPr lang="en-US" altLang="en-US" dirty="0"/>
              <a:t>What proves that the FCC has issued an operator/primary license grant?</a:t>
            </a:r>
          </a:p>
          <a:p>
            <a:pPr>
              <a:buFontTx/>
              <a:buNone/>
            </a:pPr>
            <a:r>
              <a:rPr lang="en-US" altLang="en-US" dirty="0">
                <a:solidFill>
                  <a:schemeClr val="bg1">
                    <a:lumMod val="75000"/>
                  </a:schemeClr>
                </a:solidFill>
              </a:rPr>
              <a:t>A. A printed copy of the certificate of successful completion of examination</a:t>
            </a:r>
          </a:p>
          <a:p>
            <a:pPr>
              <a:buFontTx/>
              <a:buNone/>
            </a:pPr>
            <a:r>
              <a:rPr lang="en-US" altLang="en-US" dirty="0">
                <a:solidFill>
                  <a:schemeClr val="bg1">
                    <a:lumMod val="75000"/>
                  </a:schemeClr>
                </a:solidFill>
              </a:rPr>
              <a:t>B. An email notification from the NCVEC granting the license</a:t>
            </a:r>
          </a:p>
          <a:p>
            <a:pPr>
              <a:buFontTx/>
              <a:buNone/>
            </a:pPr>
            <a:r>
              <a:rPr lang="en-US" altLang="en-US" dirty="0"/>
              <a:t>C. The license appears in the FCC ULS database</a:t>
            </a:r>
          </a:p>
          <a:p>
            <a:pPr>
              <a:buFontTx/>
              <a:buNone/>
            </a:pPr>
            <a:r>
              <a:rPr lang="en-US" altLang="en-US" dirty="0">
                <a:solidFill>
                  <a:schemeClr val="bg1">
                    <a:lumMod val="75000"/>
                  </a:schemeClr>
                </a:solidFill>
              </a:rPr>
              <a:t>D. All these choices are correct</a:t>
            </a:r>
          </a:p>
          <a:p>
            <a:pPr>
              <a:buFontTx/>
              <a:buNone/>
            </a:pPr>
            <a:endParaRPr lang="en-US" altLang="en-US" dirty="0"/>
          </a:p>
        </p:txBody>
      </p:sp>
    </p:spTree>
    <p:extLst>
      <p:ext uri="{BB962C8B-B14F-4D97-AF65-F5344CB8AC3E}">
        <p14:creationId xmlns:p14="http://schemas.microsoft.com/office/powerpoint/2010/main" val="3114868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a:t>Sub-element 1 of 10</a:t>
            </a:r>
          </a:p>
        </p:txBody>
      </p:sp>
    </p:spTree>
    <p:extLst>
      <p:ext uri="{BB962C8B-B14F-4D97-AF65-F5344CB8AC3E}">
        <p14:creationId xmlns:p14="http://schemas.microsoft.com/office/powerpoint/2010/main" val="22814909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458200" cy="1143000"/>
          </a:xfrm>
        </p:spPr>
        <p:txBody>
          <a:bodyPr/>
          <a:lstStyle/>
          <a:p>
            <a:pPr>
              <a:defRPr/>
            </a:pPr>
            <a:r>
              <a:rPr lang="en-US" dirty="0"/>
              <a:t>T1A06 [97.3(a)(9)]</a:t>
            </a:r>
          </a:p>
        </p:txBody>
      </p:sp>
      <p:sp>
        <p:nvSpPr>
          <p:cNvPr id="3" name="Content Placeholder 2"/>
          <p:cNvSpPr>
            <a:spLocks noGrp="1"/>
          </p:cNvSpPr>
          <p:nvPr>
            <p:ph idx="1"/>
          </p:nvPr>
        </p:nvSpPr>
        <p:spPr>
          <a:xfrm>
            <a:off x="457200" y="1600200"/>
            <a:ext cx="8229600" cy="4525963"/>
          </a:xfrm>
        </p:spPr>
        <p:txBody>
          <a:bodyPr/>
          <a:lstStyle/>
          <a:p>
            <a:pPr>
              <a:buFontTx/>
              <a:buNone/>
            </a:pPr>
            <a:r>
              <a:rPr lang="en-US" altLang="en-US" sz="2400" dirty="0"/>
              <a:t>What is the FCC Part 97 definition of a "beacon"?</a:t>
            </a:r>
          </a:p>
          <a:p>
            <a:pPr>
              <a:buFontTx/>
              <a:buNone/>
            </a:pPr>
            <a:r>
              <a:rPr lang="en-US" altLang="en-US" sz="2400" dirty="0"/>
              <a:t>A. A government transmitter marking the amateur radio band edges</a:t>
            </a:r>
          </a:p>
          <a:p>
            <a:pPr>
              <a:buFontTx/>
              <a:buNone/>
            </a:pPr>
            <a:r>
              <a:rPr lang="en-US" altLang="en-US" sz="2400" dirty="0"/>
              <a:t>B. A bulletin sent by the FCC to announce a national emergency</a:t>
            </a:r>
          </a:p>
          <a:p>
            <a:pPr>
              <a:buFontTx/>
              <a:buNone/>
            </a:pPr>
            <a:r>
              <a:rPr lang="en-US" altLang="en-US" sz="2400" dirty="0"/>
              <a:t>C. A continuous transmission of weather information authorized in the amateur bands by the National Weather Service</a:t>
            </a:r>
          </a:p>
          <a:p>
            <a:pPr>
              <a:buFontTx/>
              <a:buNone/>
            </a:pPr>
            <a:r>
              <a:rPr lang="en-US" altLang="en-US" sz="2400" dirty="0"/>
              <a:t>D. An amateur station transmitting communications for the purposes of observing propagation or related experimental activities</a:t>
            </a:r>
          </a:p>
        </p:txBody>
      </p:sp>
    </p:spTree>
    <p:extLst>
      <p:ext uri="{BB962C8B-B14F-4D97-AF65-F5344CB8AC3E}">
        <p14:creationId xmlns:p14="http://schemas.microsoft.com/office/powerpoint/2010/main" val="15455451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458200" cy="1143000"/>
          </a:xfrm>
        </p:spPr>
        <p:txBody>
          <a:bodyPr/>
          <a:lstStyle/>
          <a:p>
            <a:pPr>
              <a:defRPr/>
            </a:pPr>
            <a:r>
              <a:rPr lang="en-US" dirty="0"/>
              <a:t>T1A06 [97.3(a)(9)]</a:t>
            </a:r>
          </a:p>
        </p:txBody>
      </p:sp>
      <p:sp>
        <p:nvSpPr>
          <p:cNvPr id="3" name="Content Placeholder 2"/>
          <p:cNvSpPr>
            <a:spLocks noGrp="1"/>
          </p:cNvSpPr>
          <p:nvPr>
            <p:ph idx="1"/>
          </p:nvPr>
        </p:nvSpPr>
        <p:spPr>
          <a:xfrm>
            <a:off x="457200" y="1600200"/>
            <a:ext cx="8229600" cy="4525963"/>
          </a:xfrm>
        </p:spPr>
        <p:txBody>
          <a:bodyPr/>
          <a:lstStyle/>
          <a:p>
            <a:pPr>
              <a:buFontTx/>
              <a:buNone/>
            </a:pPr>
            <a:r>
              <a:rPr lang="en-US" altLang="en-US" sz="2400" dirty="0"/>
              <a:t>What is the FCC Part 97 definition of a "beacon"?</a:t>
            </a:r>
          </a:p>
          <a:p>
            <a:pPr>
              <a:buFontTx/>
              <a:buNone/>
            </a:pPr>
            <a:r>
              <a:rPr lang="en-US" altLang="en-US" sz="2400" dirty="0">
                <a:solidFill>
                  <a:schemeClr val="bg1">
                    <a:lumMod val="75000"/>
                  </a:schemeClr>
                </a:solidFill>
              </a:rPr>
              <a:t>A. A government transmitter marking the amateur radio band edges</a:t>
            </a:r>
          </a:p>
          <a:p>
            <a:pPr>
              <a:buFontTx/>
              <a:buNone/>
            </a:pPr>
            <a:r>
              <a:rPr lang="en-US" altLang="en-US" sz="2400" dirty="0">
                <a:solidFill>
                  <a:schemeClr val="bg1">
                    <a:lumMod val="75000"/>
                  </a:schemeClr>
                </a:solidFill>
              </a:rPr>
              <a:t>B. A bulletin sent by the FCC to announce a national emergency</a:t>
            </a:r>
          </a:p>
          <a:p>
            <a:pPr>
              <a:buFontTx/>
              <a:buNone/>
            </a:pPr>
            <a:r>
              <a:rPr lang="en-US" altLang="en-US" sz="2400" dirty="0">
                <a:solidFill>
                  <a:schemeClr val="bg1">
                    <a:lumMod val="75000"/>
                  </a:schemeClr>
                </a:solidFill>
              </a:rPr>
              <a:t>C. A continuous transmission of weather information authorized in the amateur bands by the National Weather Service</a:t>
            </a:r>
          </a:p>
          <a:p>
            <a:pPr>
              <a:buFontTx/>
              <a:buNone/>
            </a:pPr>
            <a:r>
              <a:rPr lang="en-US" altLang="en-US" sz="2400" dirty="0"/>
              <a:t>D. An amateur station transmitting communications for the purposes of observing propagation or related experimental activities</a:t>
            </a:r>
          </a:p>
        </p:txBody>
      </p:sp>
    </p:spTree>
    <p:extLst>
      <p:ext uri="{BB962C8B-B14F-4D97-AF65-F5344CB8AC3E}">
        <p14:creationId xmlns:p14="http://schemas.microsoft.com/office/powerpoint/2010/main" val="33450395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T1A07 [97.3(a)(41)]</a:t>
            </a:r>
          </a:p>
        </p:txBody>
      </p:sp>
      <p:sp>
        <p:nvSpPr>
          <p:cNvPr id="3" name="Content Placeholder 2"/>
          <p:cNvSpPr>
            <a:spLocks noGrp="1"/>
          </p:cNvSpPr>
          <p:nvPr>
            <p:ph idx="1"/>
          </p:nvPr>
        </p:nvSpPr>
        <p:spPr/>
        <p:txBody>
          <a:bodyPr/>
          <a:lstStyle/>
          <a:p>
            <a:pPr>
              <a:buFontTx/>
              <a:buNone/>
            </a:pPr>
            <a:r>
              <a:rPr lang="en-US" altLang="en-US" sz="2800" dirty="0"/>
              <a:t>What is the FCC Part 97 definition of a "space station"?</a:t>
            </a:r>
          </a:p>
          <a:p>
            <a:pPr>
              <a:buFontTx/>
              <a:buNone/>
            </a:pPr>
            <a:r>
              <a:rPr lang="en-US" altLang="en-US" sz="2800" dirty="0"/>
              <a:t>A. Any satellite orbiting the Earth</a:t>
            </a:r>
          </a:p>
          <a:p>
            <a:pPr>
              <a:buFontTx/>
              <a:buNone/>
            </a:pPr>
            <a:r>
              <a:rPr lang="en-US" altLang="en-US" sz="2800" dirty="0"/>
              <a:t>B. A manned satellite orbiting the Earth</a:t>
            </a:r>
          </a:p>
          <a:p>
            <a:pPr>
              <a:buFontTx/>
              <a:buNone/>
            </a:pPr>
            <a:r>
              <a:rPr lang="en-US" altLang="en-US" sz="2800" dirty="0"/>
              <a:t>C. An amateur station located more than 50 km above the Earth's surface</a:t>
            </a:r>
          </a:p>
          <a:p>
            <a:pPr>
              <a:buFontTx/>
              <a:buNone/>
            </a:pPr>
            <a:r>
              <a:rPr lang="en-US" altLang="en-US" sz="2800" dirty="0"/>
              <a:t>D. An amateur station using amateur radio satellites for relay of signals</a:t>
            </a:r>
          </a:p>
          <a:p>
            <a:pPr>
              <a:buFontTx/>
              <a:buNone/>
            </a:pPr>
            <a:endParaRPr lang="en-US" altLang="en-US" sz="2800" dirty="0"/>
          </a:p>
        </p:txBody>
      </p:sp>
    </p:spTree>
    <p:extLst>
      <p:ext uri="{BB962C8B-B14F-4D97-AF65-F5344CB8AC3E}">
        <p14:creationId xmlns:p14="http://schemas.microsoft.com/office/powerpoint/2010/main" val="27660354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T1A07 [97.3(a)(41)]</a:t>
            </a:r>
          </a:p>
        </p:txBody>
      </p:sp>
      <p:sp>
        <p:nvSpPr>
          <p:cNvPr id="3" name="Content Placeholder 2"/>
          <p:cNvSpPr>
            <a:spLocks noGrp="1"/>
          </p:cNvSpPr>
          <p:nvPr>
            <p:ph idx="1"/>
          </p:nvPr>
        </p:nvSpPr>
        <p:spPr/>
        <p:txBody>
          <a:bodyPr/>
          <a:lstStyle/>
          <a:p>
            <a:pPr>
              <a:buFontTx/>
              <a:buNone/>
            </a:pPr>
            <a:r>
              <a:rPr lang="en-US" altLang="en-US" sz="2800" dirty="0"/>
              <a:t>What is the FCC Part 97 definition of a "space station"?</a:t>
            </a:r>
          </a:p>
          <a:p>
            <a:pPr>
              <a:buFontTx/>
              <a:buNone/>
            </a:pPr>
            <a:r>
              <a:rPr lang="en-US" altLang="en-US" sz="2800" dirty="0">
                <a:solidFill>
                  <a:schemeClr val="bg1">
                    <a:lumMod val="75000"/>
                  </a:schemeClr>
                </a:solidFill>
              </a:rPr>
              <a:t>A. Any satellite orbiting the Earth</a:t>
            </a:r>
          </a:p>
          <a:p>
            <a:pPr>
              <a:buFontTx/>
              <a:buNone/>
            </a:pPr>
            <a:r>
              <a:rPr lang="en-US" altLang="en-US" sz="2800" dirty="0">
                <a:solidFill>
                  <a:schemeClr val="bg1">
                    <a:lumMod val="75000"/>
                  </a:schemeClr>
                </a:solidFill>
              </a:rPr>
              <a:t>B. A manned satellite orbiting the Earth</a:t>
            </a:r>
          </a:p>
          <a:p>
            <a:pPr>
              <a:buFontTx/>
              <a:buNone/>
            </a:pPr>
            <a:r>
              <a:rPr lang="en-US" altLang="en-US" sz="2800" dirty="0"/>
              <a:t>C. An amateur station located more than 50 km above the Earth's surface</a:t>
            </a:r>
          </a:p>
          <a:p>
            <a:pPr>
              <a:buFontTx/>
              <a:buNone/>
            </a:pPr>
            <a:r>
              <a:rPr lang="en-US" altLang="en-US" sz="2800" dirty="0">
                <a:solidFill>
                  <a:schemeClr val="bg1">
                    <a:lumMod val="75000"/>
                  </a:schemeClr>
                </a:solidFill>
              </a:rPr>
              <a:t>D. An amateur station using amateur radio satellites for relay of signals</a:t>
            </a:r>
          </a:p>
          <a:p>
            <a:pPr>
              <a:buFontTx/>
              <a:buNone/>
            </a:pPr>
            <a:endParaRPr lang="en-US" altLang="en-US" sz="2800" dirty="0"/>
          </a:p>
        </p:txBody>
      </p:sp>
    </p:spTree>
    <p:extLst>
      <p:ext uri="{BB962C8B-B14F-4D97-AF65-F5344CB8AC3E}">
        <p14:creationId xmlns:p14="http://schemas.microsoft.com/office/powerpoint/2010/main" val="34541457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T1A08 [97.3(a)(22)]</a:t>
            </a:r>
            <a:endParaRPr lang="en-US" dirty="0"/>
          </a:p>
        </p:txBody>
      </p:sp>
      <p:sp>
        <p:nvSpPr>
          <p:cNvPr id="3" name="Content Placeholder 2"/>
          <p:cNvSpPr>
            <a:spLocks noGrp="1"/>
          </p:cNvSpPr>
          <p:nvPr>
            <p:ph idx="1"/>
          </p:nvPr>
        </p:nvSpPr>
        <p:spPr>
          <a:xfrm>
            <a:off x="457200" y="1600200"/>
            <a:ext cx="8382000" cy="4525963"/>
          </a:xfrm>
        </p:spPr>
        <p:txBody>
          <a:bodyPr/>
          <a:lstStyle/>
          <a:p>
            <a:pPr>
              <a:buFontTx/>
              <a:buNone/>
            </a:pPr>
            <a:r>
              <a:rPr lang="en-US" altLang="en-US" sz="2800" dirty="0"/>
              <a:t>Which of the following entities recommends transmit/receive channels and other parameters for auxiliary and repeater stations?</a:t>
            </a:r>
          </a:p>
          <a:p>
            <a:pPr>
              <a:buFontTx/>
              <a:buNone/>
            </a:pPr>
            <a:r>
              <a:rPr lang="en-US" altLang="en-US" sz="2800" dirty="0"/>
              <a:t>A. Frequency Spectrum Manager appointed by the FCC</a:t>
            </a:r>
          </a:p>
          <a:p>
            <a:pPr>
              <a:buFontTx/>
              <a:buNone/>
            </a:pPr>
            <a:r>
              <a:rPr lang="en-US" altLang="en-US" sz="2800" dirty="0"/>
              <a:t>B. Volunteer Frequency Coordinator recognized by local amateurs</a:t>
            </a:r>
          </a:p>
          <a:p>
            <a:pPr>
              <a:buFontTx/>
              <a:buNone/>
            </a:pPr>
            <a:r>
              <a:rPr lang="en-US" altLang="en-US" sz="2800" dirty="0"/>
              <a:t>C. FCC Regional Field Office </a:t>
            </a:r>
          </a:p>
          <a:p>
            <a:pPr>
              <a:buFontTx/>
              <a:buNone/>
            </a:pPr>
            <a:r>
              <a:rPr lang="en-US" altLang="en-US" sz="2800" dirty="0"/>
              <a:t>D. International Telecommunications Union</a:t>
            </a:r>
            <a:endParaRPr lang="en-US" altLang="en-US" dirty="0"/>
          </a:p>
        </p:txBody>
      </p:sp>
    </p:spTree>
    <p:extLst>
      <p:ext uri="{BB962C8B-B14F-4D97-AF65-F5344CB8AC3E}">
        <p14:creationId xmlns:p14="http://schemas.microsoft.com/office/powerpoint/2010/main" val="1812920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T1A08 [97.3(a)(22)]</a:t>
            </a:r>
            <a:endParaRPr lang="en-US" dirty="0"/>
          </a:p>
        </p:txBody>
      </p:sp>
      <p:sp>
        <p:nvSpPr>
          <p:cNvPr id="3" name="Content Placeholder 2"/>
          <p:cNvSpPr>
            <a:spLocks noGrp="1"/>
          </p:cNvSpPr>
          <p:nvPr>
            <p:ph idx="1"/>
          </p:nvPr>
        </p:nvSpPr>
        <p:spPr>
          <a:xfrm>
            <a:off x="457200" y="1600200"/>
            <a:ext cx="8382000" cy="4525963"/>
          </a:xfrm>
        </p:spPr>
        <p:txBody>
          <a:bodyPr/>
          <a:lstStyle/>
          <a:p>
            <a:pPr>
              <a:buFontTx/>
              <a:buNone/>
            </a:pPr>
            <a:r>
              <a:rPr lang="en-US" altLang="en-US" sz="2800" dirty="0"/>
              <a:t>Which of the following entities recommends transmit/receive channels and other parameters for auxiliary and repeater stations?</a:t>
            </a:r>
          </a:p>
          <a:p>
            <a:pPr>
              <a:buFontTx/>
              <a:buNone/>
            </a:pPr>
            <a:r>
              <a:rPr lang="en-US" altLang="en-US" sz="2800" dirty="0">
                <a:solidFill>
                  <a:schemeClr val="bg1">
                    <a:lumMod val="75000"/>
                  </a:schemeClr>
                </a:solidFill>
              </a:rPr>
              <a:t>A. Frequency Spectrum Manager appointed by the FCC</a:t>
            </a:r>
          </a:p>
          <a:p>
            <a:pPr>
              <a:buFontTx/>
              <a:buNone/>
            </a:pPr>
            <a:r>
              <a:rPr lang="en-US" altLang="en-US" sz="2800" dirty="0"/>
              <a:t>B. Volunteer Frequency Coordinator recognized by local amateurs</a:t>
            </a:r>
          </a:p>
          <a:p>
            <a:pPr>
              <a:buFontTx/>
              <a:buNone/>
            </a:pPr>
            <a:r>
              <a:rPr lang="en-US" altLang="en-US" sz="2800" dirty="0">
                <a:solidFill>
                  <a:schemeClr val="bg1">
                    <a:lumMod val="75000"/>
                  </a:schemeClr>
                </a:solidFill>
              </a:rPr>
              <a:t>C. FCC Regional Field Office </a:t>
            </a:r>
          </a:p>
          <a:p>
            <a:pPr>
              <a:buFontTx/>
              <a:buNone/>
            </a:pPr>
            <a:r>
              <a:rPr lang="en-US" altLang="en-US" sz="2800" dirty="0">
                <a:solidFill>
                  <a:schemeClr val="bg1">
                    <a:lumMod val="75000"/>
                  </a:schemeClr>
                </a:solidFill>
              </a:rPr>
              <a:t>D. International Telecommunications Union</a:t>
            </a:r>
            <a:endParaRPr lang="en-US" altLang="en-US" dirty="0">
              <a:solidFill>
                <a:schemeClr val="bg1">
                  <a:lumMod val="75000"/>
                </a:schemeClr>
              </a:solidFill>
            </a:endParaRPr>
          </a:p>
        </p:txBody>
      </p:sp>
    </p:spTree>
    <p:extLst>
      <p:ext uri="{BB962C8B-B14F-4D97-AF65-F5344CB8AC3E}">
        <p14:creationId xmlns:p14="http://schemas.microsoft.com/office/powerpoint/2010/main" val="37470768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T1A09 [97.3(a)(22)]</a:t>
            </a:r>
            <a:endParaRPr lang="en-US" dirty="0"/>
          </a:p>
        </p:txBody>
      </p:sp>
      <p:sp>
        <p:nvSpPr>
          <p:cNvPr id="3" name="Content Placeholder 2"/>
          <p:cNvSpPr>
            <a:spLocks noGrp="1"/>
          </p:cNvSpPr>
          <p:nvPr>
            <p:ph idx="1"/>
          </p:nvPr>
        </p:nvSpPr>
        <p:spPr/>
        <p:txBody>
          <a:bodyPr/>
          <a:lstStyle/>
          <a:p>
            <a:pPr>
              <a:buFontTx/>
              <a:buNone/>
            </a:pPr>
            <a:r>
              <a:rPr lang="en-US" altLang="en-US" sz="2800" dirty="0"/>
              <a:t>Who selects a Frequency Coordinator?</a:t>
            </a:r>
          </a:p>
          <a:p>
            <a:pPr>
              <a:buFontTx/>
              <a:buNone/>
            </a:pPr>
            <a:r>
              <a:rPr lang="en-US" altLang="en-US" sz="2800" dirty="0"/>
              <a:t>A. The FCC Office of Spectrum Management and Coordination Policy </a:t>
            </a:r>
          </a:p>
          <a:p>
            <a:pPr>
              <a:buFontTx/>
              <a:buNone/>
            </a:pPr>
            <a:r>
              <a:rPr lang="en-US" altLang="en-US" sz="2800" dirty="0"/>
              <a:t>B. The local chapter of the Office of National Council of Independent Frequency Coordinators</a:t>
            </a:r>
          </a:p>
          <a:p>
            <a:pPr>
              <a:buFontTx/>
              <a:buNone/>
            </a:pPr>
            <a:r>
              <a:rPr lang="en-US" altLang="en-US" sz="2800" dirty="0"/>
              <a:t>C. Amateur operators in a local or regional area whose stations are eligible to be repeater or auxiliary stations</a:t>
            </a:r>
          </a:p>
          <a:p>
            <a:pPr>
              <a:buFontTx/>
              <a:buNone/>
            </a:pPr>
            <a:r>
              <a:rPr lang="en-US" altLang="en-US" sz="2800" dirty="0"/>
              <a:t>D. FCC Regional Field Office</a:t>
            </a:r>
          </a:p>
        </p:txBody>
      </p:sp>
    </p:spTree>
    <p:extLst>
      <p:ext uri="{BB962C8B-B14F-4D97-AF65-F5344CB8AC3E}">
        <p14:creationId xmlns:p14="http://schemas.microsoft.com/office/powerpoint/2010/main" val="27914419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T1A09 [97.3(a)(22)]</a:t>
            </a:r>
            <a:endParaRPr lang="en-US" dirty="0"/>
          </a:p>
        </p:txBody>
      </p:sp>
      <p:sp>
        <p:nvSpPr>
          <p:cNvPr id="3" name="Content Placeholder 2"/>
          <p:cNvSpPr>
            <a:spLocks noGrp="1"/>
          </p:cNvSpPr>
          <p:nvPr>
            <p:ph idx="1"/>
          </p:nvPr>
        </p:nvSpPr>
        <p:spPr/>
        <p:txBody>
          <a:bodyPr/>
          <a:lstStyle/>
          <a:p>
            <a:pPr>
              <a:buFontTx/>
              <a:buNone/>
            </a:pPr>
            <a:r>
              <a:rPr lang="en-US" altLang="en-US" sz="2800" dirty="0"/>
              <a:t>Who selects a Frequency Coordinator?</a:t>
            </a:r>
          </a:p>
          <a:p>
            <a:pPr>
              <a:buFontTx/>
              <a:buNone/>
            </a:pPr>
            <a:r>
              <a:rPr lang="en-US" altLang="en-US" sz="2800" dirty="0">
                <a:solidFill>
                  <a:schemeClr val="bg1">
                    <a:lumMod val="75000"/>
                  </a:schemeClr>
                </a:solidFill>
              </a:rPr>
              <a:t>A. The FCC Office of Spectrum Management and Coordination Policy </a:t>
            </a:r>
          </a:p>
          <a:p>
            <a:pPr>
              <a:buFontTx/>
              <a:buNone/>
            </a:pPr>
            <a:r>
              <a:rPr lang="en-US" altLang="en-US" sz="2800" dirty="0">
                <a:solidFill>
                  <a:schemeClr val="bg1">
                    <a:lumMod val="75000"/>
                  </a:schemeClr>
                </a:solidFill>
              </a:rPr>
              <a:t>B. The local chapter of the Office of National Council of Independent Frequency Coordinators</a:t>
            </a:r>
          </a:p>
          <a:p>
            <a:pPr>
              <a:buFontTx/>
              <a:buNone/>
            </a:pPr>
            <a:r>
              <a:rPr lang="en-US" altLang="en-US" sz="2800" dirty="0"/>
              <a:t>C. Amateur operators in a local or regional area whose stations are eligible to be repeater or auxiliary stations</a:t>
            </a:r>
          </a:p>
          <a:p>
            <a:pPr>
              <a:buFontTx/>
              <a:buNone/>
            </a:pPr>
            <a:r>
              <a:rPr lang="en-US" altLang="en-US" sz="2800" dirty="0">
                <a:solidFill>
                  <a:schemeClr val="bg1">
                    <a:lumMod val="75000"/>
                  </a:schemeClr>
                </a:solidFill>
              </a:rPr>
              <a:t>D. FCC Regional Field Office</a:t>
            </a:r>
          </a:p>
        </p:txBody>
      </p:sp>
    </p:spTree>
    <p:extLst>
      <p:ext uri="{BB962C8B-B14F-4D97-AF65-F5344CB8AC3E}">
        <p14:creationId xmlns:p14="http://schemas.microsoft.com/office/powerpoint/2010/main" val="14757851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T1A10 [97.3(a)(38), 97.407]</a:t>
            </a:r>
          </a:p>
        </p:txBody>
      </p:sp>
      <p:sp>
        <p:nvSpPr>
          <p:cNvPr id="3" name="Content Placeholder 2"/>
          <p:cNvSpPr>
            <a:spLocks noGrp="1"/>
          </p:cNvSpPr>
          <p:nvPr>
            <p:ph idx="1"/>
          </p:nvPr>
        </p:nvSpPr>
        <p:spPr>
          <a:xfrm>
            <a:off x="457200" y="1219200"/>
            <a:ext cx="8229600" cy="5486400"/>
          </a:xfrm>
        </p:spPr>
        <p:txBody>
          <a:bodyPr/>
          <a:lstStyle/>
          <a:p>
            <a:pPr>
              <a:buFontTx/>
              <a:buNone/>
            </a:pPr>
            <a:r>
              <a:rPr lang="en-US" altLang="en-US" sz="2800" dirty="0"/>
              <a:t>What is the Radio Amateur Civil Emergency Service (RACES)? </a:t>
            </a:r>
          </a:p>
          <a:p>
            <a:pPr>
              <a:buFontTx/>
              <a:buNone/>
            </a:pPr>
            <a:r>
              <a:rPr lang="en-US" altLang="en-US" sz="2800" dirty="0"/>
              <a:t>A. A radio service using amateur frequencies for emergency management or civil defense communications</a:t>
            </a:r>
          </a:p>
          <a:p>
            <a:pPr>
              <a:buFontTx/>
              <a:buNone/>
            </a:pPr>
            <a:r>
              <a:rPr lang="en-US" altLang="en-US" sz="2800" dirty="0"/>
              <a:t>B. A radio service using amateur stations for emergency management or civil defense communications</a:t>
            </a:r>
          </a:p>
          <a:p>
            <a:pPr>
              <a:buFontTx/>
              <a:buNone/>
            </a:pPr>
            <a:r>
              <a:rPr lang="en-US" altLang="en-US" sz="2800" dirty="0"/>
              <a:t>C. An emergency service using amateur operators certified by a civil defense organization as being enrolled in that organization</a:t>
            </a:r>
          </a:p>
          <a:p>
            <a:pPr>
              <a:buFontTx/>
              <a:buNone/>
            </a:pPr>
            <a:r>
              <a:rPr lang="en-US" altLang="en-US" sz="2800" dirty="0"/>
              <a:t>D. All these choices are correct</a:t>
            </a:r>
          </a:p>
          <a:p>
            <a:pPr>
              <a:buFontTx/>
              <a:buNone/>
            </a:pPr>
            <a:endParaRPr lang="en-US" altLang="en-US" sz="2800" dirty="0"/>
          </a:p>
        </p:txBody>
      </p:sp>
    </p:spTree>
    <p:extLst>
      <p:ext uri="{BB962C8B-B14F-4D97-AF65-F5344CB8AC3E}">
        <p14:creationId xmlns:p14="http://schemas.microsoft.com/office/powerpoint/2010/main" val="39429401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T1A10 [97.3(a)(38), 97.407]</a:t>
            </a:r>
          </a:p>
        </p:txBody>
      </p:sp>
      <p:sp>
        <p:nvSpPr>
          <p:cNvPr id="3" name="Content Placeholder 2"/>
          <p:cNvSpPr>
            <a:spLocks noGrp="1"/>
          </p:cNvSpPr>
          <p:nvPr>
            <p:ph idx="1"/>
          </p:nvPr>
        </p:nvSpPr>
        <p:spPr>
          <a:xfrm>
            <a:off x="457200" y="1219200"/>
            <a:ext cx="8229600" cy="5486400"/>
          </a:xfrm>
        </p:spPr>
        <p:txBody>
          <a:bodyPr/>
          <a:lstStyle/>
          <a:p>
            <a:pPr>
              <a:buFontTx/>
              <a:buNone/>
            </a:pPr>
            <a:r>
              <a:rPr lang="en-US" altLang="en-US" sz="2800" dirty="0"/>
              <a:t>What is the Radio Amateur Civil Emergency Service (RACES)? </a:t>
            </a:r>
          </a:p>
          <a:p>
            <a:pPr>
              <a:buFontTx/>
              <a:buNone/>
            </a:pPr>
            <a:r>
              <a:rPr lang="en-US" altLang="en-US" sz="2800" dirty="0">
                <a:solidFill>
                  <a:schemeClr val="bg1">
                    <a:lumMod val="75000"/>
                  </a:schemeClr>
                </a:solidFill>
              </a:rPr>
              <a:t>A. A radio service using amateur frequencies for emergency management or civil defense communications</a:t>
            </a:r>
          </a:p>
          <a:p>
            <a:pPr>
              <a:buFontTx/>
              <a:buNone/>
            </a:pPr>
            <a:r>
              <a:rPr lang="en-US" altLang="en-US" sz="2800" dirty="0">
                <a:solidFill>
                  <a:schemeClr val="bg1">
                    <a:lumMod val="75000"/>
                  </a:schemeClr>
                </a:solidFill>
              </a:rPr>
              <a:t>B. A radio service using amateur stations for emergency management or civil defense communications</a:t>
            </a:r>
          </a:p>
          <a:p>
            <a:pPr>
              <a:buFontTx/>
              <a:buNone/>
            </a:pPr>
            <a:r>
              <a:rPr lang="en-US" altLang="en-US" sz="2800" dirty="0">
                <a:solidFill>
                  <a:schemeClr val="bg1">
                    <a:lumMod val="75000"/>
                  </a:schemeClr>
                </a:solidFill>
              </a:rPr>
              <a:t>C. An emergency service using amateur operators certified by a civil defense organization as being enrolled in that organization</a:t>
            </a:r>
          </a:p>
          <a:p>
            <a:pPr>
              <a:buFontTx/>
              <a:buNone/>
            </a:pPr>
            <a:r>
              <a:rPr lang="en-US" altLang="en-US" sz="2800" dirty="0"/>
              <a:t>D. All these choices are correct</a:t>
            </a:r>
          </a:p>
          <a:p>
            <a:pPr>
              <a:buFontTx/>
              <a:buNone/>
            </a:pPr>
            <a:endParaRPr lang="en-US" altLang="en-US" sz="2800" dirty="0"/>
          </a:p>
        </p:txBody>
      </p:sp>
    </p:spTree>
    <p:extLst>
      <p:ext uri="{BB962C8B-B14F-4D97-AF65-F5344CB8AC3E}">
        <p14:creationId xmlns:p14="http://schemas.microsoft.com/office/powerpoint/2010/main" val="1682160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a:xfrm>
            <a:off x="457200" y="304800"/>
            <a:ext cx="8229600" cy="5821363"/>
          </a:xfrm>
        </p:spPr>
        <p:txBody>
          <a:bodyPr/>
          <a:lstStyle/>
          <a:p>
            <a:pPr eaLnBrk="1" hangingPunct="1">
              <a:buFontTx/>
              <a:buNone/>
            </a:pPr>
            <a:r>
              <a:rPr lang="en-US" altLang="en-US" sz="4000" b="1" dirty="0">
                <a:solidFill>
                  <a:srgbClr val="0070C0"/>
                </a:solidFill>
              </a:rPr>
              <a:t>Ham Radio Technician Class Exam preparation Power Point created by Rich Bugarin W6EC.</a:t>
            </a:r>
          </a:p>
          <a:p>
            <a:pPr eaLnBrk="1" hangingPunct="1">
              <a:buFontTx/>
              <a:buNone/>
            </a:pPr>
            <a:r>
              <a:rPr lang="en-US" altLang="en-US" sz="4000" b="1" dirty="0">
                <a:solidFill>
                  <a:srgbClr val="0070C0"/>
                </a:solidFill>
              </a:rPr>
              <a:t>Effective July 1, 2022 and is valid until June 30, 2026.</a:t>
            </a:r>
          </a:p>
          <a:p>
            <a:pPr eaLnBrk="1" hangingPunct="1">
              <a:buFontTx/>
              <a:buNone/>
            </a:pPr>
            <a:r>
              <a:rPr lang="en-US" altLang="en-US" sz="4000" b="1" dirty="0">
                <a:solidFill>
                  <a:srgbClr val="0070C0"/>
                </a:solidFill>
              </a:rPr>
              <a:t>Please send suggested changes to this presentation to:</a:t>
            </a:r>
          </a:p>
          <a:p>
            <a:pPr eaLnBrk="1" hangingPunct="1">
              <a:buFontTx/>
              <a:buNone/>
            </a:pPr>
            <a:r>
              <a:rPr lang="en-US" altLang="en-US" sz="4000" b="1" dirty="0">
                <a:solidFill>
                  <a:srgbClr val="0070C0"/>
                </a:solidFill>
              </a:rPr>
              <a:t>w6ec@thebugarins.com</a:t>
            </a:r>
          </a:p>
        </p:txBody>
      </p:sp>
    </p:spTree>
    <p:extLst>
      <p:ext uri="{BB962C8B-B14F-4D97-AF65-F5344CB8AC3E}">
        <p14:creationId xmlns:p14="http://schemas.microsoft.com/office/powerpoint/2010/main" val="3230287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a:t>T1A11 [97.101 (d)]</a:t>
            </a:r>
          </a:p>
        </p:txBody>
      </p:sp>
      <p:sp>
        <p:nvSpPr>
          <p:cNvPr id="3" name="Content Placeholder 2"/>
          <p:cNvSpPr>
            <a:spLocks noGrp="1"/>
          </p:cNvSpPr>
          <p:nvPr>
            <p:ph idx="1"/>
          </p:nvPr>
        </p:nvSpPr>
        <p:spPr>
          <a:xfrm>
            <a:off x="457200" y="1295400"/>
            <a:ext cx="8534400" cy="4830763"/>
          </a:xfrm>
        </p:spPr>
        <p:txBody>
          <a:bodyPr/>
          <a:lstStyle/>
          <a:p>
            <a:pPr marL="0" indent="0">
              <a:buFontTx/>
              <a:buNone/>
              <a:defRPr/>
            </a:pPr>
            <a:r>
              <a:rPr lang="en-US" altLang="en-US" dirty="0"/>
              <a:t>When is willful interference to other amateur radio stations permitted?</a:t>
            </a:r>
          </a:p>
          <a:p>
            <a:pPr marL="0" indent="0">
              <a:buNone/>
              <a:defRPr/>
            </a:pPr>
            <a:r>
              <a:rPr lang="en-US" altLang="en-US" dirty="0"/>
              <a:t>A. To stop another amateur station that is breaking the FCC rules</a:t>
            </a:r>
          </a:p>
          <a:p>
            <a:pPr marL="0" indent="0">
              <a:buNone/>
              <a:defRPr/>
            </a:pPr>
            <a:r>
              <a:rPr lang="en-US" altLang="en-US" dirty="0"/>
              <a:t>B. At no time </a:t>
            </a:r>
          </a:p>
          <a:p>
            <a:pPr marL="0" indent="0">
              <a:buNone/>
              <a:defRPr/>
            </a:pPr>
            <a:r>
              <a:rPr lang="en-US" altLang="en-US" dirty="0"/>
              <a:t>C. When making short test transmissions</a:t>
            </a:r>
          </a:p>
          <a:p>
            <a:pPr marL="0" indent="0">
              <a:buNone/>
              <a:defRPr/>
            </a:pPr>
            <a:r>
              <a:rPr lang="en-US" altLang="en-US" dirty="0"/>
              <a:t>D. At any time, stations in the Amateur Radio Service are not protected from willful interference</a:t>
            </a:r>
          </a:p>
        </p:txBody>
      </p:sp>
    </p:spTree>
    <p:extLst>
      <p:ext uri="{BB962C8B-B14F-4D97-AF65-F5344CB8AC3E}">
        <p14:creationId xmlns:p14="http://schemas.microsoft.com/office/powerpoint/2010/main" val="25061871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a:t>T1A11 [97.101 (d)]</a:t>
            </a:r>
          </a:p>
        </p:txBody>
      </p:sp>
      <p:sp>
        <p:nvSpPr>
          <p:cNvPr id="3" name="Content Placeholder 2"/>
          <p:cNvSpPr>
            <a:spLocks noGrp="1"/>
          </p:cNvSpPr>
          <p:nvPr>
            <p:ph idx="1"/>
          </p:nvPr>
        </p:nvSpPr>
        <p:spPr>
          <a:xfrm>
            <a:off x="457200" y="1295400"/>
            <a:ext cx="8534400" cy="4830763"/>
          </a:xfrm>
        </p:spPr>
        <p:txBody>
          <a:bodyPr/>
          <a:lstStyle/>
          <a:p>
            <a:pPr marL="0" indent="0">
              <a:buFontTx/>
              <a:buNone/>
              <a:defRPr/>
            </a:pPr>
            <a:r>
              <a:rPr lang="en-US" altLang="en-US" dirty="0"/>
              <a:t>When is willful interference to other amateur radio stations permitted?</a:t>
            </a:r>
          </a:p>
          <a:p>
            <a:pPr marL="0" indent="0">
              <a:buNone/>
              <a:defRPr/>
            </a:pPr>
            <a:r>
              <a:rPr lang="en-US" altLang="en-US" dirty="0">
                <a:solidFill>
                  <a:schemeClr val="bg1">
                    <a:lumMod val="75000"/>
                  </a:schemeClr>
                </a:solidFill>
              </a:rPr>
              <a:t>A. To stop another amateur station that is breaking the FCC rules</a:t>
            </a:r>
          </a:p>
          <a:p>
            <a:pPr marL="0" indent="0">
              <a:buNone/>
              <a:defRPr/>
            </a:pPr>
            <a:r>
              <a:rPr lang="en-US" altLang="en-US" dirty="0"/>
              <a:t>B. At no time </a:t>
            </a:r>
          </a:p>
          <a:p>
            <a:pPr marL="0" indent="0">
              <a:buNone/>
              <a:defRPr/>
            </a:pPr>
            <a:r>
              <a:rPr lang="en-US" altLang="en-US" dirty="0">
                <a:solidFill>
                  <a:schemeClr val="bg1">
                    <a:lumMod val="75000"/>
                  </a:schemeClr>
                </a:solidFill>
              </a:rPr>
              <a:t>C. When making short test transmissions</a:t>
            </a:r>
          </a:p>
          <a:p>
            <a:pPr marL="0" indent="0">
              <a:buNone/>
              <a:defRPr/>
            </a:pPr>
            <a:r>
              <a:rPr lang="en-US" altLang="en-US" dirty="0">
                <a:solidFill>
                  <a:schemeClr val="bg1">
                    <a:lumMod val="75000"/>
                  </a:schemeClr>
                </a:solidFill>
              </a:rPr>
              <a:t>D. At any time, stations in the Amateur Radio Service are not protected from willful interference</a:t>
            </a:r>
          </a:p>
        </p:txBody>
      </p:sp>
    </p:spTree>
    <p:extLst>
      <p:ext uri="{BB962C8B-B14F-4D97-AF65-F5344CB8AC3E}">
        <p14:creationId xmlns:p14="http://schemas.microsoft.com/office/powerpoint/2010/main" val="24888121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p:txBody>
          <a:bodyPr/>
          <a:lstStyle/>
          <a:p>
            <a:pPr>
              <a:buFontTx/>
              <a:buNone/>
            </a:pPr>
            <a:r>
              <a:rPr lang="en-US" altLang="en-US" b="1" dirty="0"/>
              <a:t>T1B - Authorized frequencies: frequency allocations; ITU; emission modes; restricted sub-bands; spectrum sharing; transmissions near band edges; contacting the International Space Station; power output</a:t>
            </a:r>
          </a:p>
          <a:p>
            <a:pPr>
              <a:buFontTx/>
              <a:buNone/>
            </a:pPr>
            <a:endParaRPr lang="en-US" altLang="en-US" b="1" dirty="0"/>
          </a:p>
          <a:p>
            <a:pPr>
              <a:buFontTx/>
              <a:buNone/>
            </a:pPr>
            <a:r>
              <a:rPr lang="en-US" altLang="en-US" b="1" dirty="0"/>
              <a:t>#2 of 35</a:t>
            </a:r>
          </a:p>
        </p:txBody>
      </p:sp>
    </p:spTree>
    <p:extLst>
      <p:ext uri="{BB962C8B-B14F-4D97-AF65-F5344CB8AC3E}">
        <p14:creationId xmlns:p14="http://schemas.microsoft.com/office/powerpoint/2010/main" val="15310620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84BDC-6284-4588-8A65-8330FC172B02}"/>
              </a:ext>
            </a:extLst>
          </p:cNvPr>
          <p:cNvSpPr>
            <a:spLocks noGrp="1"/>
          </p:cNvSpPr>
          <p:nvPr>
            <p:ph type="title"/>
          </p:nvPr>
        </p:nvSpPr>
        <p:spPr/>
        <p:txBody>
          <a:bodyPr/>
          <a:lstStyle/>
          <a:p>
            <a:r>
              <a:rPr lang="en-US" dirty="0"/>
              <a:t>T1B01 [97.301 (e)]</a:t>
            </a:r>
          </a:p>
        </p:txBody>
      </p:sp>
      <p:sp>
        <p:nvSpPr>
          <p:cNvPr id="3" name="Content Placeholder 2">
            <a:extLst>
              <a:ext uri="{FF2B5EF4-FFF2-40B4-BE49-F238E27FC236}">
                <a16:creationId xmlns:a16="http://schemas.microsoft.com/office/drawing/2014/main" id="{A5F3B56A-2ECF-4B8B-861C-8358F29BE384}"/>
              </a:ext>
            </a:extLst>
          </p:cNvPr>
          <p:cNvSpPr>
            <a:spLocks noGrp="1"/>
          </p:cNvSpPr>
          <p:nvPr>
            <p:ph idx="1"/>
          </p:nvPr>
        </p:nvSpPr>
        <p:spPr/>
        <p:txBody>
          <a:bodyPr/>
          <a:lstStyle/>
          <a:p>
            <a:pPr marL="0" indent="0">
              <a:buNone/>
            </a:pPr>
            <a:r>
              <a:rPr lang="en-US" dirty="0"/>
              <a:t>Which of the following frequency ranges are available for phone operation by Technician licensees?</a:t>
            </a:r>
          </a:p>
          <a:p>
            <a:pPr marL="0" indent="0">
              <a:buNone/>
            </a:pPr>
            <a:r>
              <a:rPr lang="en-US" dirty="0"/>
              <a:t>A. 28.050 MHz to 28.150 MHz</a:t>
            </a:r>
          </a:p>
          <a:p>
            <a:pPr marL="0" indent="0">
              <a:buNone/>
            </a:pPr>
            <a:r>
              <a:rPr lang="en-US" dirty="0"/>
              <a:t>B. 28.100 MHz to 28.300 MHz</a:t>
            </a:r>
          </a:p>
          <a:p>
            <a:pPr marL="0" indent="0">
              <a:buNone/>
            </a:pPr>
            <a:r>
              <a:rPr lang="en-US" dirty="0"/>
              <a:t>C. 28.300 MHz to 28.500 MHz</a:t>
            </a:r>
          </a:p>
          <a:p>
            <a:pPr marL="0" indent="0">
              <a:buNone/>
            </a:pPr>
            <a:r>
              <a:rPr lang="en-US" dirty="0"/>
              <a:t>D. 28.500 MHz to 28.600 MHz</a:t>
            </a:r>
          </a:p>
          <a:p>
            <a:pPr marL="0" indent="0">
              <a:buNone/>
            </a:pPr>
            <a:endParaRPr lang="en-US" dirty="0"/>
          </a:p>
        </p:txBody>
      </p:sp>
    </p:spTree>
    <p:extLst>
      <p:ext uri="{BB962C8B-B14F-4D97-AF65-F5344CB8AC3E}">
        <p14:creationId xmlns:p14="http://schemas.microsoft.com/office/powerpoint/2010/main" val="25084248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84BDC-6284-4588-8A65-8330FC172B02}"/>
              </a:ext>
            </a:extLst>
          </p:cNvPr>
          <p:cNvSpPr>
            <a:spLocks noGrp="1"/>
          </p:cNvSpPr>
          <p:nvPr>
            <p:ph type="title"/>
          </p:nvPr>
        </p:nvSpPr>
        <p:spPr/>
        <p:txBody>
          <a:bodyPr/>
          <a:lstStyle/>
          <a:p>
            <a:r>
              <a:rPr lang="en-US" dirty="0"/>
              <a:t>T1B01 [97.301 (e)]</a:t>
            </a:r>
          </a:p>
        </p:txBody>
      </p:sp>
      <p:sp>
        <p:nvSpPr>
          <p:cNvPr id="3" name="Content Placeholder 2">
            <a:extLst>
              <a:ext uri="{FF2B5EF4-FFF2-40B4-BE49-F238E27FC236}">
                <a16:creationId xmlns:a16="http://schemas.microsoft.com/office/drawing/2014/main" id="{A5F3B56A-2ECF-4B8B-861C-8358F29BE384}"/>
              </a:ext>
            </a:extLst>
          </p:cNvPr>
          <p:cNvSpPr>
            <a:spLocks noGrp="1"/>
          </p:cNvSpPr>
          <p:nvPr>
            <p:ph idx="1"/>
          </p:nvPr>
        </p:nvSpPr>
        <p:spPr/>
        <p:txBody>
          <a:bodyPr/>
          <a:lstStyle/>
          <a:p>
            <a:pPr marL="0" indent="0">
              <a:buNone/>
            </a:pPr>
            <a:r>
              <a:rPr lang="en-US" dirty="0"/>
              <a:t>Which of the following frequency ranges are available for phone operation by Technician licensees?</a:t>
            </a:r>
          </a:p>
          <a:p>
            <a:pPr marL="0" indent="0">
              <a:buNone/>
            </a:pPr>
            <a:r>
              <a:rPr lang="en-US" dirty="0">
                <a:solidFill>
                  <a:schemeClr val="bg1">
                    <a:lumMod val="75000"/>
                  </a:schemeClr>
                </a:solidFill>
              </a:rPr>
              <a:t>A. 28.050 MHz to 28.150 MHz</a:t>
            </a:r>
          </a:p>
          <a:p>
            <a:pPr marL="0" indent="0">
              <a:buNone/>
            </a:pPr>
            <a:r>
              <a:rPr lang="en-US" dirty="0">
                <a:solidFill>
                  <a:schemeClr val="bg1">
                    <a:lumMod val="75000"/>
                  </a:schemeClr>
                </a:solidFill>
              </a:rPr>
              <a:t>B. 28.100 MHz to 28.300 MHz</a:t>
            </a:r>
          </a:p>
          <a:p>
            <a:pPr marL="0" indent="0">
              <a:buNone/>
            </a:pPr>
            <a:r>
              <a:rPr lang="en-US" dirty="0"/>
              <a:t>C. 28.300 MHz to 28.500 MHz</a:t>
            </a:r>
          </a:p>
          <a:p>
            <a:pPr marL="0" indent="0">
              <a:buNone/>
            </a:pPr>
            <a:r>
              <a:rPr lang="en-US" dirty="0">
                <a:solidFill>
                  <a:schemeClr val="bg1">
                    <a:lumMod val="75000"/>
                  </a:schemeClr>
                </a:solidFill>
              </a:rPr>
              <a:t>D. 28.500 MHz to 28.600 MHz</a:t>
            </a:r>
          </a:p>
          <a:p>
            <a:pPr marL="0" indent="0">
              <a:buNone/>
            </a:pPr>
            <a:endParaRPr lang="en-US" dirty="0"/>
          </a:p>
        </p:txBody>
      </p:sp>
    </p:spTree>
    <p:extLst>
      <p:ext uri="{BB962C8B-B14F-4D97-AF65-F5344CB8AC3E}">
        <p14:creationId xmlns:p14="http://schemas.microsoft.com/office/powerpoint/2010/main" val="27971380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74638"/>
            <a:ext cx="8229600" cy="1020762"/>
          </a:xfrm>
        </p:spPr>
        <p:txBody>
          <a:bodyPr/>
          <a:lstStyle/>
          <a:p>
            <a:r>
              <a:rPr lang="de-DE" altLang="en-US" dirty="0"/>
              <a:t>T1B02 [97.301, 97.207(c)]</a:t>
            </a:r>
            <a:endParaRPr lang="en-US" altLang="en-US" dirty="0"/>
          </a:p>
        </p:txBody>
      </p:sp>
      <p:sp>
        <p:nvSpPr>
          <p:cNvPr id="3" name="Content Placeholder 2"/>
          <p:cNvSpPr>
            <a:spLocks noGrp="1"/>
          </p:cNvSpPr>
          <p:nvPr>
            <p:ph idx="1"/>
          </p:nvPr>
        </p:nvSpPr>
        <p:spPr>
          <a:xfrm>
            <a:off x="304800" y="1143000"/>
            <a:ext cx="8610600" cy="5440362"/>
          </a:xfrm>
        </p:spPr>
        <p:txBody>
          <a:bodyPr/>
          <a:lstStyle/>
          <a:p>
            <a:pPr marL="0" indent="0">
              <a:buFontTx/>
              <a:buNone/>
            </a:pPr>
            <a:r>
              <a:rPr lang="en-US" altLang="en-US" sz="2800" dirty="0"/>
              <a:t>Which amateurs may contact the International Space Station (ISS) on VHF bands?</a:t>
            </a:r>
          </a:p>
          <a:p>
            <a:pPr marL="0" indent="0">
              <a:buFontTx/>
              <a:buNone/>
            </a:pPr>
            <a:r>
              <a:rPr lang="en-US" altLang="en-US" sz="2800" dirty="0"/>
              <a:t>A. Any amateur holding a General class or higher license</a:t>
            </a:r>
          </a:p>
          <a:p>
            <a:pPr marL="0" indent="0">
              <a:buFontTx/>
              <a:buNone/>
            </a:pPr>
            <a:r>
              <a:rPr lang="en-US" altLang="en-US" sz="2800" dirty="0"/>
              <a:t>B. Any amateur holding a Technician class or higher license</a:t>
            </a:r>
          </a:p>
          <a:p>
            <a:pPr marL="0" indent="0">
              <a:buFontTx/>
              <a:buNone/>
            </a:pPr>
            <a:r>
              <a:rPr lang="en-US" altLang="en-US" sz="2800" dirty="0"/>
              <a:t>C. Any amateur holding a General class or higher license who has applied for and received approval from NASA</a:t>
            </a:r>
          </a:p>
          <a:p>
            <a:pPr marL="0" indent="0">
              <a:buFontTx/>
              <a:buNone/>
            </a:pPr>
            <a:r>
              <a:rPr lang="en-US" altLang="en-US" sz="2800" dirty="0"/>
              <a:t>D. Any amateur holding a Technician class or higher license who has applied for and received approval from NASA</a:t>
            </a:r>
          </a:p>
          <a:p>
            <a:pPr marL="0" indent="0">
              <a:buFontTx/>
              <a:buNone/>
            </a:pPr>
            <a:endParaRPr lang="en-US" altLang="en-US" sz="2800" dirty="0"/>
          </a:p>
        </p:txBody>
      </p:sp>
    </p:spTree>
    <p:extLst>
      <p:ext uri="{BB962C8B-B14F-4D97-AF65-F5344CB8AC3E}">
        <p14:creationId xmlns:p14="http://schemas.microsoft.com/office/powerpoint/2010/main" val="6913887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74638"/>
            <a:ext cx="8229600" cy="1020762"/>
          </a:xfrm>
        </p:spPr>
        <p:txBody>
          <a:bodyPr/>
          <a:lstStyle/>
          <a:p>
            <a:r>
              <a:rPr lang="de-DE" altLang="en-US" dirty="0"/>
              <a:t>T1B02 [97.301, 97.207(c)]</a:t>
            </a:r>
            <a:endParaRPr lang="en-US" altLang="en-US" dirty="0"/>
          </a:p>
        </p:txBody>
      </p:sp>
      <p:sp>
        <p:nvSpPr>
          <p:cNvPr id="3" name="Content Placeholder 2"/>
          <p:cNvSpPr>
            <a:spLocks noGrp="1"/>
          </p:cNvSpPr>
          <p:nvPr>
            <p:ph idx="1"/>
          </p:nvPr>
        </p:nvSpPr>
        <p:spPr>
          <a:xfrm>
            <a:off x="304800" y="1143000"/>
            <a:ext cx="8610600" cy="5440362"/>
          </a:xfrm>
        </p:spPr>
        <p:txBody>
          <a:bodyPr/>
          <a:lstStyle/>
          <a:p>
            <a:pPr marL="0" indent="0">
              <a:buFontTx/>
              <a:buNone/>
            </a:pPr>
            <a:r>
              <a:rPr lang="en-US" altLang="en-US" sz="2800" dirty="0"/>
              <a:t>Which amateurs may contact the International Space Station (ISS) on VHF bands?</a:t>
            </a:r>
          </a:p>
          <a:p>
            <a:pPr marL="0" indent="0">
              <a:buFontTx/>
              <a:buNone/>
            </a:pPr>
            <a:r>
              <a:rPr lang="en-US" altLang="en-US" sz="2800" dirty="0">
                <a:solidFill>
                  <a:schemeClr val="bg1">
                    <a:lumMod val="75000"/>
                  </a:schemeClr>
                </a:solidFill>
              </a:rPr>
              <a:t>A. Any amateur holding a General class or higher license</a:t>
            </a:r>
          </a:p>
          <a:p>
            <a:pPr marL="0" indent="0">
              <a:buFontTx/>
              <a:buNone/>
            </a:pPr>
            <a:r>
              <a:rPr lang="en-US" altLang="en-US" sz="2800" dirty="0"/>
              <a:t>B. Any amateur holding a Technician class or higher license</a:t>
            </a:r>
          </a:p>
          <a:p>
            <a:pPr marL="0" indent="0">
              <a:buFontTx/>
              <a:buNone/>
            </a:pPr>
            <a:r>
              <a:rPr lang="en-US" altLang="en-US" sz="2800" dirty="0">
                <a:solidFill>
                  <a:schemeClr val="bg1">
                    <a:lumMod val="75000"/>
                  </a:schemeClr>
                </a:solidFill>
              </a:rPr>
              <a:t>C. Any amateur holding a General class or higher license who has applied for and received approval from NASA</a:t>
            </a:r>
          </a:p>
          <a:p>
            <a:pPr marL="0" indent="0">
              <a:buFontTx/>
              <a:buNone/>
            </a:pPr>
            <a:r>
              <a:rPr lang="en-US" altLang="en-US" sz="2800" dirty="0">
                <a:solidFill>
                  <a:schemeClr val="bg1">
                    <a:lumMod val="75000"/>
                  </a:schemeClr>
                </a:solidFill>
              </a:rPr>
              <a:t>D. Any amateur holding a Technician class or higher license who has applied for and received approval from NASA</a:t>
            </a:r>
          </a:p>
          <a:p>
            <a:pPr marL="0" indent="0">
              <a:buFontTx/>
              <a:buNone/>
            </a:pPr>
            <a:endParaRPr lang="en-US" altLang="en-US" sz="2800" dirty="0"/>
          </a:p>
        </p:txBody>
      </p:sp>
    </p:spTree>
    <p:extLst>
      <p:ext uri="{BB962C8B-B14F-4D97-AF65-F5344CB8AC3E}">
        <p14:creationId xmlns:p14="http://schemas.microsoft.com/office/powerpoint/2010/main" val="10451310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T1B03 [97.301(a)]</a:t>
            </a:r>
            <a:endParaRPr lang="en-US" dirty="0"/>
          </a:p>
        </p:txBody>
      </p:sp>
      <p:sp>
        <p:nvSpPr>
          <p:cNvPr id="3" name="Content Placeholder 2"/>
          <p:cNvSpPr>
            <a:spLocks noGrp="1"/>
          </p:cNvSpPr>
          <p:nvPr>
            <p:ph idx="1"/>
          </p:nvPr>
        </p:nvSpPr>
        <p:spPr/>
        <p:txBody>
          <a:bodyPr/>
          <a:lstStyle/>
          <a:p>
            <a:pPr>
              <a:buFontTx/>
              <a:buNone/>
            </a:pPr>
            <a:r>
              <a:rPr lang="en-US" altLang="en-US" dirty="0"/>
              <a:t>Which frequency is within the 6 meter band?</a:t>
            </a:r>
          </a:p>
          <a:p>
            <a:pPr>
              <a:buFontTx/>
              <a:buNone/>
            </a:pPr>
            <a:r>
              <a:rPr lang="en-US" altLang="en-US" dirty="0"/>
              <a:t>A. 49.00 MHz</a:t>
            </a:r>
          </a:p>
          <a:p>
            <a:pPr>
              <a:buFontTx/>
              <a:buNone/>
            </a:pPr>
            <a:r>
              <a:rPr lang="en-US" altLang="en-US" dirty="0"/>
              <a:t>B. 52.525 MHz</a:t>
            </a:r>
          </a:p>
          <a:p>
            <a:pPr>
              <a:buFontTx/>
              <a:buNone/>
            </a:pPr>
            <a:r>
              <a:rPr lang="en-US" altLang="en-US" dirty="0"/>
              <a:t>C. 28.50 MHz</a:t>
            </a:r>
          </a:p>
          <a:p>
            <a:pPr>
              <a:buFontTx/>
              <a:buNone/>
            </a:pPr>
            <a:r>
              <a:rPr lang="en-US" altLang="en-US" dirty="0"/>
              <a:t>D. 222.15 MHz</a:t>
            </a:r>
          </a:p>
          <a:p>
            <a:endParaRPr lang="en-US" altLang="en-US" dirty="0"/>
          </a:p>
        </p:txBody>
      </p:sp>
    </p:spTree>
    <p:extLst>
      <p:ext uri="{BB962C8B-B14F-4D97-AF65-F5344CB8AC3E}">
        <p14:creationId xmlns:p14="http://schemas.microsoft.com/office/powerpoint/2010/main" val="35505926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T1B03 [97.301(a)]</a:t>
            </a:r>
            <a:endParaRPr lang="en-US" dirty="0"/>
          </a:p>
        </p:txBody>
      </p:sp>
      <p:sp>
        <p:nvSpPr>
          <p:cNvPr id="3" name="Content Placeholder 2"/>
          <p:cNvSpPr>
            <a:spLocks noGrp="1"/>
          </p:cNvSpPr>
          <p:nvPr>
            <p:ph idx="1"/>
          </p:nvPr>
        </p:nvSpPr>
        <p:spPr/>
        <p:txBody>
          <a:bodyPr/>
          <a:lstStyle/>
          <a:p>
            <a:pPr>
              <a:buFontTx/>
              <a:buNone/>
            </a:pPr>
            <a:r>
              <a:rPr lang="en-US" altLang="en-US" dirty="0"/>
              <a:t>Which frequency is within the 6 meter band?</a:t>
            </a:r>
          </a:p>
          <a:p>
            <a:pPr>
              <a:buFontTx/>
              <a:buNone/>
            </a:pPr>
            <a:r>
              <a:rPr lang="en-US" altLang="en-US" dirty="0">
                <a:solidFill>
                  <a:schemeClr val="bg1">
                    <a:lumMod val="75000"/>
                  </a:schemeClr>
                </a:solidFill>
              </a:rPr>
              <a:t>A. 49.00 MHz</a:t>
            </a:r>
          </a:p>
          <a:p>
            <a:pPr>
              <a:buFontTx/>
              <a:buNone/>
            </a:pPr>
            <a:r>
              <a:rPr lang="en-US" altLang="en-US" dirty="0"/>
              <a:t>B. 52.525 MHz</a:t>
            </a:r>
          </a:p>
          <a:p>
            <a:pPr>
              <a:buFontTx/>
              <a:buNone/>
            </a:pPr>
            <a:r>
              <a:rPr lang="en-US" altLang="en-US" dirty="0">
                <a:solidFill>
                  <a:schemeClr val="bg1">
                    <a:lumMod val="75000"/>
                  </a:schemeClr>
                </a:solidFill>
              </a:rPr>
              <a:t>C. 28.50 MHz</a:t>
            </a:r>
          </a:p>
          <a:p>
            <a:pPr>
              <a:buFontTx/>
              <a:buNone/>
            </a:pPr>
            <a:r>
              <a:rPr lang="en-US" altLang="en-US" dirty="0">
                <a:solidFill>
                  <a:schemeClr val="bg1">
                    <a:lumMod val="75000"/>
                  </a:schemeClr>
                </a:solidFill>
              </a:rPr>
              <a:t>D. 222.15 MHz</a:t>
            </a:r>
          </a:p>
          <a:p>
            <a:endParaRPr lang="en-US" altLang="en-US" dirty="0"/>
          </a:p>
        </p:txBody>
      </p:sp>
      <p:sp>
        <p:nvSpPr>
          <p:cNvPr id="4" name="TextBox 3"/>
          <p:cNvSpPr txBox="1">
            <a:spLocks noChangeArrowheads="1"/>
          </p:cNvSpPr>
          <p:nvPr/>
        </p:nvSpPr>
        <p:spPr bwMode="auto">
          <a:xfrm>
            <a:off x="4311112" y="3547209"/>
            <a:ext cx="43434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Using Math</a:t>
            </a:r>
          </a:p>
          <a:p>
            <a:pPr eaLnBrk="1" fontAlgn="base" hangingPunct="1">
              <a:spcBef>
                <a:spcPct val="0"/>
              </a:spcBef>
              <a:spcAft>
                <a:spcPct val="0"/>
              </a:spcAft>
              <a:buFontTx/>
              <a:buNone/>
            </a:pPr>
            <a:r>
              <a:rPr lang="en-US" altLang="en-US" sz="2400" dirty="0">
                <a:solidFill>
                  <a:srgbClr val="0070C0"/>
                </a:solidFill>
                <a:cs typeface="Arial" charset="0"/>
              </a:rPr>
              <a:t>300 ÷ 6 (Meters) = 50 (MHz)</a:t>
            </a:r>
          </a:p>
          <a:p>
            <a:pPr eaLnBrk="1" fontAlgn="base" hangingPunct="1">
              <a:spcBef>
                <a:spcPct val="0"/>
              </a:spcBef>
              <a:spcAft>
                <a:spcPct val="0"/>
              </a:spcAft>
              <a:buFontTx/>
              <a:buNone/>
            </a:pPr>
            <a:r>
              <a:rPr lang="en-US" altLang="en-US" sz="2400" dirty="0">
                <a:solidFill>
                  <a:srgbClr val="0070C0"/>
                </a:solidFill>
                <a:cs typeface="Arial" charset="0"/>
              </a:rPr>
              <a:t>Logical answers must be close to this number 50. In this case it is the closest higher answer.</a:t>
            </a:r>
          </a:p>
        </p:txBody>
      </p:sp>
      <p:sp>
        <p:nvSpPr>
          <p:cNvPr id="5" name="TextBox 4">
            <a:extLst>
              <a:ext uri="{FF2B5EF4-FFF2-40B4-BE49-F238E27FC236}">
                <a16:creationId xmlns:a16="http://schemas.microsoft.com/office/drawing/2014/main" id="{6781A59E-C3BA-47DA-A556-EBBF08F1C5DB}"/>
              </a:ext>
            </a:extLst>
          </p:cNvPr>
          <p:cNvSpPr txBox="1">
            <a:spLocks noChangeArrowheads="1"/>
          </p:cNvSpPr>
          <p:nvPr/>
        </p:nvSpPr>
        <p:spPr bwMode="auto">
          <a:xfrm>
            <a:off x="4302071" y="2479794"/>
            <a:ext cx="4343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Observation often the correct Frequency ends in a “.525”</a:t>
            </a:r>
          </a:p>
        </p:txBody>
      </p:sp>
    </p:spTree>
    <p:extLst>
      <p:ext uri="{BB962C8B-B14F-4D97-AF65-F5344CB8AC3E}">
        <p14:creationId xmlns:p14="http://schemas.microsoft.com/office/powerpoint/2010/main" val="4674398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T1B04 [97.301(a)]</a:t>
            </a:r>
            <a:endParaRPr lang="en-US" dirty="0"/>
          </a:p>
        </p:txBody>
      </p:sp>
      <p:sp>
        <p:nvSpPr>
          <p:cNvPr id="3" name="Content Placeholder 2"/>
          <p:cNvSpPr>
            <a:spLocks noGrp="1"/>
          </p:cNvSpPr>
          <p:nvPr>
            <p:ph idx="1"/>
          </p:nvPr>
        </p:nvSpPr>
        <p:spPr/>
        <p:txBody>
          <a:bodyPr/>
          <a:lstStyle/>
          <a:p>
            <a:pPr>
              <a:buFontTx/>
              <a:buNone/>
            </a:pPr>
            <a:r>
              <a:rPr lang="en-US" altLang="en-US" dirty="0"/>
              <a:t>Which amateur band includes 146.52 MHz?</a:t>
            </a:r>
          </a:p>
          <a:p>
            <a:pPr>
              <a:buFontTx/>
              <a:buNone/>
            </a:pPr>
            <a:r>
              <a:rPr lang="en-US" altLang="en-US" dirty="0"/>
              <a:t>A. 6 meters</a:t>
            </a:r>
          </a:p>
          <a:p>
            <a:pPr>
              <a:buFontTx/>
              <a:buNone/>
            </a:pPr>
            <a:r>
              <a:rPr lang="en-US" altLang="en-US" dirty="0"/>
              <a:t>B. 20 meters</a:t>
            </a:r>
          </a:p>
          <a:p>
            <a:pPr>
              <a:buFontTx/>
              <a:buNone/>
            </a:pPr>
            <a:r>
              <a:rPr lang="en-US" altLang="en-US" dirty="0"/>
              <a:t>C. 70 centimeters</a:t>
            </a:r>
          </a:p>
          <a:p>
            <a:pPr>
              <a:buFontTx/>
              <a:buNone/>
            </a:pPr>
            <a:r>
              <a:rPr lang="en-US" altLang="en-US" dirty="0"/>
              <a:t>D. 2 meters</a:t>
            </a:r>
          </a:p>
          <a:p>
            <a:pPr>
              <a:buFontTx/>
              <a:buNone/>
            </a:pPr>
            <a:endParaRPr lang="en-US" altLang="en-US" dirty="0"/>
          </a:p>
        </p:txBody>
      </p:sp>
    </p:spTree>
    <p:extLst>
      <p:ext uri="{BB962C8B-B14F-4D97-AF65-F5344CB8AC3E}">
        <p14:creationId xmlns:p14="http://schemas.microsoft.com/office/powerpoint/2010/main" val="3369053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a:solidFill>
                  <a:srgbClr val="0070C0"/>
                </a:solidFill>
              </a:rPr>
              <a:t>Study Hints</a:t>
            </a:r>
          </a:p>
        </p:txBody>
      </p:sp>
      <p:sp>
        <p:nvSpPr>
          <p:cNvPr id="4099" name="Content Placeholder 2"/>
          <p:cNvSpPr>
            <a:spLocks noGrp="1"/>
          </p:cNvSpPr>
          <p:nvPr>
            <p:ph idx="1"/>
          </p:nvPr>
        </p:nvSpPr>
        <p:spPr>
          <a:xfrm>
            <a:off x="457200" y="1219200"/>
            <a:ext cx="8229600" cy="5257800"/>
          </a:xfrm>
        </p:spPr>
        <p:txBody>
          <a:bodyPr/>
          <a:lstStyle/>
          <a:p>
            <a:pPr eaLnBrk="1" hangingPunct="1"/>
            <a:r>
              <a:rPr lang="en-US" altLang="en-US" sz="2800">
                <a:solidFill>
                  <a:srgbClr val="0070C0"/>
                </a:solidFill>
              </a:rPr>
              <a:t>I suggest you read each question and only the correct answer. Read through the complete question pool at least three times before you attempt taking a practice exams. For higher impact and better results read the correct answer first then the question and again the correct answer.</a:t>
            </a:r>
          </a:p>
          <a:p>
            <a:pPr eaLnBrk="1" hangingPunct="1"/>
            <a:r>
              <a:rPr lang="en-US" altLang="en-US" sz="2800">
                <a:solidFill>
                  <a:srgbClr val="0070C0"/>
                </a:solidFill>
              </a:rPr>
              <a:t>The key to passing the exam is to get the most questions correct using the above method the correct response will often jump out at you on test day even if you don’t remember the question. </a:t>
            </a:r>
          </a:p>
        </p:txBody>
      </p:sp>
    </p:spTree>
    <p:extLst>
      <p:ext uri="{BB962C8B-B14F-4D97-AF65-F5344CB8AC3E}">
        <p14:creationId xmlns:p14="http://schemas.microsoft.com/office/powerpoint/2010/main" val="35410961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T1B04 [97.301(a)]</a:t>
            </a:r>
            <a:endParaRPr lang="en-US" dirty="0"/>
          </a:p>
        </p:txBody>
      </p:sp>
      <p:sp>
        <p:nvSpPr>
          <p:cNvPr id="3" name="Content Placeholder 2"/>
          <p:cNvSpPr>
            <a:spLocks noGrp="1"/>
          </p:cNvSpPr>
          <p:nvPr>
            <p:ph idx="1"/>
          </p:nvPr>
        </p:nvSpPr>
        <p:spPr>
          <a:xfrm>
            <a:off x="457200" y="1554857"/>
            <a:ext cx="8229600" cy="4525963"/>
          </a:xfrm>
        </p:spPr>
        <p:txBody>
          <a:bodyPr/>
          <a:lstStyle/>
          <a:p>
            <a:pPr>
              <a:buFontTx/>
              <a:buNone/>
            </a:pPr>
            <a:r>
              <a:rPr lang="en-US" altLang="en-US" dirty="0"/>
              <a:t>Which amateur band includes 146.52 MHz?</a:t>
            </a:r>
          </a:p>
          <a:p>
            <a:pPr>
              <a:buFontTx/>
              <a:buNone/>
            </a:pPr>
            <a:r>
              <a:rPr lang="en-US" altLang="en-US" dirty="0">
                <a:solidFill>
                  <a:schemeClr val="bg1">
                    <a:lumMod val="75000"/>
                  </a:schemeClr>
                </a:solidFill>
              </a:rPr>
              <a:t>A. 6 meters</a:t>
            </a:r>
          </a:p>
          <a:p>
            <a:pPr>
              <a:buFontTx/>
              <a:buNone/>
            </a:pPr>
            <a:r>
              <a:rPr lang="en-US" altLang="en-US" dirty="0">
                <a:solidFill>
                  <a:schemeClr val="bg1">
                    <a:lumMod val="75000"/>
                  </a:schemeClr>
                </a:solidFill>
              </a:rPr>
              <a:t>B. 20 meters</a:t>
            </a:r>
          </a:p>
          <a:p>
            <a:pPr>
              <a:buFontTx/>
              <a:buNone/>
            </a:pPr>
            <a:r>
              <a:rPr lang="en-US" altLang="en-US" dirty="0">
                <a:solidFill>
                  <a:schemeClr val="bg1">
                    <a:lumMod val="75000"/>
                  </a:schemeClr>
                </a:solidFill>
              </a:rPr>
              <a:t>C. 70 centimeters</a:t>
            </a:r>
          </a:p>
          <a:p>
            <a:pPr>
              <a:buFontTx/>
              <a:buNone/>
            </a:pPr>
            <a:r>
              <a:rPr lang="en-US" altLang="en-US" dirty="0"/>
              <a:t>D. 2 meters</a:t>
            </a:r>
          </a:p>
          <a:p>
            <a:pPr>
              <a:buFontTx/>
              <a:buNone/>
            </a:pPr>
            <a:endParaRPr lang="en-US" altLang="en-US" dirty="0"/>
          </a:p>
        </p:txBody>
      </p:sp>
      <p:sp>
        <p:nvSpPr>
          <p:cNvPr id="4" name="TextBox 3"/>
          <p:cNvSpPr txBox="1">
            <a:spLocks noChangeArrowheads="1"/>
          </p:cNvSpPr>
          <p:nvPr/>
        </p:nvSpPr>
        <p:spPr bwMode="auto">
          <a:xfrm>
            <a:off x="4343400" y="2287121"/>
            <a:ext cx="44958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Math</a:t>
            </a:r>
          </a:p>
          <a:p>
            <a:pPr eaLnBrk="1" fontAlgn="base" hangingPunct="1">
              <a:spcBef>
                <a:spcPct val="0"/>
              </a:spcBef>
              <a:spcAft>
                <a:spcPct val="0"/>
              </a:spcAft>
              <a:buFontTx/>
              <a:buNone/>
            </a:pPr>
            <a:r>
              <a:rPr lang="en-US" altLang="en-US" sz="2400" dirty="0">
                <a:solidFill>
                  <a:srgbClr val="0070C0"/>
                </a:solidFill>
                <a:cs typeface="Arial" charset="0"/>
              </a:rPr>
              <a:t>300 ÷ 146.52 = 2.0475</a:t>
            </a:r>
          </a:p>
          <a:p>
            <a:pPr eaLnBrk="1" fontAlgn="base" hangingPunct="1">
              <a:spcBef>
                <a:spcPct val="0"/>
              </a:spcBef>
              <a:spcAft>
                <a:spcPct val="0"/>
              </a:spcAft>
              <a:buFontTx/>
              <a:buNone/>
            </a:pPr>
            <a:r>
              <a:rPr lang="en-US" altLang="en-US" sz="2400" dirty="0">
                <a:solidFill>
                  <a:srgbClr val="0070C0"/>
                </a:solidFill>
                <a:cs typeface="Arial" charset="0"/>
              </a:rPr>
              <a:t>Rounded off = 2 meters</a:t>
            </a:r>
          </a:p>
          <a:p>
            <a:pPr eaLnBrk="1" fontAlgn="base" hangingPunct="1">
              <a:spcBef>
                <a:spcPct val="0"/>
              </a:spcBef>
              <a:spcAft>
                <a:spcPct val="0"/>
              </a:spcAft>
              <a:buFontTx/>
              <a:buNone/>
            </a:pPr>
            <a:endParaRPr lang="en-US" altLang="en-US" sz="2400" dirty="0">
              <a:solidFill>
                <a:srgbClr val="0070C0"/>
              </a:solidFill>
              <a:cs typeface="Arial" charset="0"/>
            </a:endParaRPr>
          </a:p>
          <a:p>
            <a:pPr eaLnBrk="1" fontAlgn="base" hangingPunct="1">
              <a:spcBef>
                <a:spcPct val="0"/>
              </a:spcBef>
              <a:spcAft>
                <a:spcPct val="0"/>
              </a:spcAft>
              <a:buFontTx/>
              <a:buNone/>
            </a:pPr>
            <a:r>
              <a:rPr lang="en-US" altLang="en-US" sz="2400" b="1" dirty="0">
                <a:solidFill>
                  <a:srgbClr val="0070C0"/>
                </a:solidFill>
                <a:cs typeface="Arial" charset="0"/>
              </a:rPr>
              <a:t>But also note 146.525 is the 2 meter frequency the Hi-Landers use</a:t>
            </a:r>
          </a:p>
        </p:txBody>
      </p:sp>
    </p:spTree>
    <p:extLst>
      <p:ext uri="{BB962C8B-B14F-4D97-AF65-F5344CB8AC3E}">
        <p14:creationId xmlns:p14="http://schemas.microsoft.com/office/powerpoint/2010/main" val="25470092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T1B05 [97.305(c)]</a:t>
            </a:r>
          </a:p>
        </p:txBody>
      </p:sp>
      <p:sp>
        <p:nvSpPr>
          <p:cNvPr id="3" name="Content Placeholder 2"/>
          <p:cNvSpPr>
            <a:spLocks noGrp="1"/>
          </p:cNvSpPr>
          <p:nvPr>
            <p:ph idx="1"/>
          </p:nvPr>
        </p:nvSpPr>
        <p:spPr/>
        <p:txBody>
          <a:bodyPr/>
          <a:lstStyle/>
          <a:p>
            <a:pPr>
              <a:buFontTx/>
              <a:buNone/>
            </a:pPr>
            <a:r>
              <a:rPr lang="en-US" altLang="en-US" dirty="0"/>
              <a:t>How may amateurs use the 219 to 220 MHz segment of 1.25 meter band?</a:t>
            </a:r>
          </a:p>
          <a:p>
            <a:pPr>
              <a:buFontTx/>
              <a:buNone/>
            </a:pPr>
            <a:r>
              <a:rPr lang="en-US" altLang="en-US" dirty="0"/>
              <a:t>A. Spread spectrum only</a:t>
            </a:r>
          </a:p>
          <a:p>
            <a:pPr>
              <a:buFontTx/>
              <a:buNone/>
            </a:pPr>
            <a:r>
              <a:rPr lang="en-US" altLang="en-US" dirty="0"/>
              <a:t>B. Fast-scan television only</a:t>
            </a:r>
          </a:p>
          <a:p>
            <a:pPr>
              <a:buFontTx/>
              <a:buNone/>
            </a:pPr>
            <a:r>
              <a:rPr lang="en-US" altLang="en-US" dirty="0"/>
              <a:t>C. Emergency traffic only</a:t>
            </a:r>
          </a:p>
          <a:p>
            <a:pPr>
              <a:buFontTx/>
              <a:buNone/>
            </a:pPr>
            <a:r>
              <a:rPr lang="en-US" altLang="en-US" dirty="0"/>
              <a:t>D. Fixed digital message forwarding systems only</a:t>
            </a:r>
          </a:p>
        </p:txBody>
      </p:sp>
    </p:spTree>
    <p:extLst>
      <p:ext uri="{BB962C8B-B14F-4D97-AF65-F5344CB8AC3E}">
        <p14:creationId xmlns:p14="http://schemas.microsoft.com/office/powerpoint/2010/main" val="3484672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T1B05 [97.305(c)]</a:t>
            </a:r>
          </a:p>
        </p:txBody>
      </p:sp>
      <p:sp>
        <p:nvSpPr>
          <p:cNvPr id="3" name="Content Placeholder 2"/>
          <p:cNvSpPr>
            <a:spLocks noGrp="1"/>
          </p:cNvSpPr>
          <p:nvPr>
            <p:ph idx="1"/>
          </p:nvPr>
        </p:nvSpPr>
        <p:spPr>
          <a:xfrm>
            <a:off x="457200" y="1600200"/>
            <a:ext cx="8229600" cy="4983162"/>
          </a:xfrm>
        </p:spPr>
        <p:txBody>
          <a:bodyPr/>
          <a:lstStyle/>
          <a:p>
            <a:pPr>
              <a:buFontTx/>
              <a:buNone/>
            </a:pPr>
            <a:r>
              <a:rPr lang="en-US" altLang="en-US" dirty="0"/>
              <a:t>How may amateurs use the 219 to 220 MHz segment of 1.25 meter band?</a:t>
            </a:r>
          </a:p>
          <a:p>
            <a:pPr>
              <a:buFontTx/>
              <a:buNone/>
            </a:pPr>
            <a:r>
              <a:rPr lang="en-US" altLang="en-US" dirty="0">
                <a:solidFill>
                  <a:schemeClr val="bg1">
                    <a:lumMod val="75000"/>
                  </a:schemeClr>
                </a:solidFill>
              </a:rPr>
              <a:t>A. Spread spectrum only</a:t>
            </a:r>
          </a:p>
          <a:p>
            <a:pPr>
              <a:buFontTx/>
              <a:buNone/>
            </a:pPr>
            <a:r>
              <a:rPr lang="en-US" altLang="en-US" dirty="0">
                <a:solidFill>
                  <a:schemeClr val="bg1">
                    <a:lumMod val="75000"/>
                  </a:schemeClr>
                </a:solidFill>
              </a:rPr>
              <a:t>B. Fast-scan television only</a:t>
            </a:r>
          </a:p>
          <a:p>
            <a:pPr>
              <a:buFontTx/>
              <a:buNone/>
            </a:pPr>
            <a:r>
              <a:rPr lang="en-US" altLang="en-US" dirty="0">
                <a:solidFill>
                  <a:schemeClr val="bg1">
                    <a:lumMod val="75000"/>
                  </a:schemeClr>
                </a:solidFill>
              </a:rPr>
              <a:t>C. Emergency traffic only</a:t>
            </a:r>
          </a:p>
          <a:p>
            <a:pPr>
              <a:buFontTx/>
              <a:buNone/>
            </a:pPr>
            <a:r>
              <a:rPr lang="en-US" altLang="en-US" dirty="0"/>
              <a:t>D. Fixed digital message forwarding systems only</a:t>
            </a:r>
          </a:p>
        </p:txBody>
      </p:sp>
      <p:sp>
        <p:nvSpPr>
          <p:cNvPr id="4" name="TextBox 3">
            <a:extLst>
              <a:ext uri="{FF2B5EF4-FFF2-40B4-BE49-F238E27FC236}">
                <a16:creationId xmlns:a16="http://schemas.microsoft.com/office/drawing/2014/main" id="{40596010-72D6-410C-8295-2D4C23EB8E2C}"/>
              </a:ext>
            </a:extLst>
          </p:cNvPr>
          <p:cNvSpPr txBox="1">
            <a:spLocks noChangeArrowheads="1"/>
          </p:cNvSpPr>
          <p:nvPr/>
        </p:nvSpPr>
        <p:spPr bwMode="auto">
          <a:xfrm>
            <a:off x="3657600" y="5646003"/>
            <a:ext cx="4800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dirty="0">
                <a:solidFill>
                  <a:srgbClr val="0070C0"/>
                </a:solidFill>
                <a:cs typeface="Arial" charset="0"/>
              </a:rPr>
              <a:t>See ARRL Technician Privileges hand out</a:t>
            </a:r>
          </a:p>
        </p:txBody>
      </p:sp>
    </p:spTree>
    <p:extLst>
      <p:ext uri="{BB962C8B-B14F-4D97-AF65-F5344CB8AC3E}">
        <p14:creationId xmlns:p14="http://schemas.microsoft.com/office/powerpoint/2010/main" val="35349618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T1B06 [97.301(e), 97.305]</a:t>
            </a:r>
            <a:endParaRPr lang="en-US" dirty="0"/>
          </a:p>
        </p:txBody>
      </p:sp>
      <p:sp>
        <p:nvSpPr>
          <p:cNvPr id="3" name="Content Placeholder 2"/>
          <p:cNvSpPr>
            <a:spLocks noGrp="1"/>
          </p:cNvSpPr>
          <p:nvPr>
            <p:ph idx="1"/>
          </p:nvPr>
        </p:nvSpPr>
        <p:spPr/>
        <p:txBody>
          <a:bodyPr/>
          <a:lstStyle/>
          <a:p>
            <a:pPr>
              <a:buFontTx/>
              <a:buNone/>
            </a:pPr>
            <a:r>
              <a:rPr lang="en-US" altLang="en-US" dirty="0"/>
              <a:t>On which HF bands does a Technician class operator have phone privileges?</a:t>
            </a:r>
          </a:p>
          <a:p>
            <a:pPr>
              <a:buFontTx/>
              <a:buNone/>
            </a:pPr>
            <a:r>
              <a:rPr lang="en-US" altLang="en-US" dirty="0"/>
              <a:t>A. None</a:t>
            </a:r>
          </a:p>
          <a:p>
            <a:pPr>
              <a:buFontTx/>
              <a:buNone/>
            </a:pPr>
            <a:r>
              <a:rPr lang="en-US" altLang="en-US" dirty="0"/>
              <a:t>B. 10 meters only</a:t>
            </a:r>
          </a:p>
          <a:p>
            <a:pPr>
              <a:buFontTx/>
              <a:buNone/>
            </a:pPr>
            <a:r>
              <a:rPr lang="en-US" altLang="en-US" dirty="0"/>
              <a:t>C. 80 meters, 40 meters, 15 meters and 10 meters</a:t>
            </a:r>
          </a:p>
          <a:p>
            <a:pPr>
              <a:buFontTx/>
              <a:buNone/>
            </a:pPr>
            <a:r>
              <a:rPr lang="en-US" altLang="en-US" dirty="0"/>
              <a:t>D. 30 meters only</a:t>
            </a:r>
          </a:p>
        </p:txBody>
      </p:sp>
    </p:spTree>
    <p:extLst>
      <p:ext uri="{BB962C8B-B14F-4D97-AF65-F5344CB8AC3E}">
        <p14:creationId xmlns:p14="http://schemas.microsoft.com/office/powerpoint/2010/main" val="26384796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T1B06 [97.301(e), 97.305]</a:t>
            </a:r>
            <a:endParaRPr lang="en-US" dirty="0"/>
          </a:p>
        </p:txBody>
      </p:sp>
      <p:sp>
        <p:nvSpPr>
          <p:cNvPr id="3" name="Content Placeholder 2"/>
          <p:cNvSpPr>
            <a:spLocks noGrp="1"/>
          </p:cNvSpPr>
          <p:nvPr>
            <p:ph idx="1"/>
          </p:nvPr>
        </p:nvSpPr>
        <p:spPr/>
        <p:txBody>
          <a:bodyPr/>
          <a:lstStyle/>
          <a:p>
            <a:pPr>
              <a:buFontTx/>
              <a:buNone/>
            </a:pPr>
            <a:r>
              <a:rPr lang="en-US" altLang="en-US" dirty="0"/>
              <a:t>On which HF bands does a Technician class operator have phone privileges?</a:t>
            </a:r>
          </a:p>
          <a:p>
            <a:pPr>
              <a:buFontTx/>
              <a:buNone/>
            </a:pPr>
            <a:r>
              <a:rPr lang="en-US" altLang="en-US" dirty="0">
                <a:solidFill>
                  <a:schemeClr val="bg1">
                    <a:lumMod val="75000"/>
                  </a:schemeClr>
                </a:solidFill>
              </a:rPr>
              <a:t>A. None</a:t>
            </a:r>
          </a:p>
          <a:p>
            <a:pPr>
              <a:buFontTx/>
              <a:buNone/>
            </a:pPr>
            <a:r>
              <a:rPr lang="en-US" altLang="en-US" dirty="0"/>
              <a:t>B. 10 meters only</a:t>
            </a:r>
          </a:p>
          <a:p>
            <a:pPr>
              <a:buFontTx/>
              <a:buNone/>
            </a:pPr>
            <a:r>
              <a:rPr lang="en-US" altLang="en-US" dirty="0">
                <a:solidFill>
                  <a:schemeClr val="bg1">
                    <a:lumMod val="75000"/>
                  </a:schemeClr>
                </a:solidFill>
              </a:rPr>
              <a:t>C. 80 meters, 40 meters, 15 meters and 10 meters</a:t>
            </a:r>
          </a:p>
          <a:p>
            <a:pPr>
              <a:buFontTx/>
              <a:buNone/>
            </a:pPr>
            <a:r>
              <a:rPr lang="en-US" altLang="en-US" dirty="0">
                <a:solidFill>
                  <a:schemeClr val="bg1">
                    <a:lumMod val="75000"/>
                  </a:schemeClr>
                </a:solidFill>
              </a:rPr>
              <a:t>D. 30 meters only</a:t>
            </a:r>
          </a:p>
        </p:txBody>
      </p:sp>
      <p:sp>
        <p:nvSpPr>
          <p:cNvPr id="5" name="TextBox 4">
            <a:extLst>
              <a:ext uri="{FF2B5EF4-FFF2-40B4-BE49-F238E27FC236}">
                <a16:creationId xmlns:a16="http://schemas.microsoft.com/office/drawing/2014/main" id="{5CBB478E-B627-4A2C-AC65-CABCB79BAF89}"/>
              </a:ext>
            </a:extLst>
          </p:cNvPr>
          <p:cNvSpPr txBox="1">
            <a:spLocks noChangeArrowheads="1"/>
          </p:cNvSpPr>
          <p:nvPr/>
        </p:nvSpPr>
        <p:spPr bwMode="auto">
          <a:xfrm>
            <a:off x="4191000" y="4926013"/>
            <a:ext cx="46482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dirty="0">
                <a:solidFill>
                  <a:srgbClr val="0070C0"/>
                </a:solidFill>
                <a:cs typeface="Arial" charset="0"/>
              </a:rPr>
              <a:t>HF = High Frequency</a:t>
            </a:r>
          </a:p>
          <a:p>
            <a:pPr eaLnBrk="1" fontAlgn="base" hangingPunct="1">
              <a:spcBef>
                <a:spcPct val="0"/>
              </a:spcBef>
              <a:spcAft>
                <a:spcPct val="0"/>
              </a:spcAft>
              <a:buFontTx/>
              <a:buNone/>
            </a:pPr>
            <a:r>
              <a:rPr lang="en-US" altLang="en-US" sz="2400" dirty="0">
                <a:solidFill>
                  <a:srgbClr val="0070C0"/>
                </a:solidFill>
                <a:cs typeface="Arial" charset="0"/>
              </a:rPr>
              <a:t>Long meters like 80, 40, 20, 10</a:t>
            </a:r>
          </a:p>
          <a:p>
            <a:pPr eaLnBrk="1" fontAlgn="base" hangingPunct="1">
              <a:spcBef>
                <a:spcPct val="0"/>
              </a:spcBef>
              <a:spcAft>
                <a:spcPct val="0"/>
              </a:spcAft>
              <a:buFontTx/>
              <a:buNone/>
            </a:pPr>
            <a:r>
              <a:rPr lang="en-US" altLang="en-US" sz="2400" dirty="0">
                <a:solidFill>
                  <a:srgbClr val="0070C0"/>
                </a:solidFill>
                <a:cs typeface="Arial" charset="0"/>
              </a:rPr>
              <a:t>Tech only has privileges on 10m</a:t>
            </a:r>
          </a:p>
        </p:txBody>
      </p:sp>
    </p:spTree>
    <p:extLst>
      <p:ext uri="{BB962C8B-B14F-4D97-AF65-F5344CB8AC3E}">
        <p14:creationId xmlns:p14="http://schemas.microsoft.com/office/powerpoint/2010/main" val="608067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T1B07 [97.305(a), (c)]</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VHF/UHF band segments are limited to CW only?</a:t>
            </a:r>
          </a:p>
          <a:p>
            <a:pPr>
              <a:buFontTx/>
              <a:buNone/>
            </a:pPr>
            <a:r>
              <a:rPr lang="en-US" altLang="en-US" dirty="0"/>
              <a:t>A. 50.0 MHz to 50.1 MHz and 144.0 MHz to 144.1 MHz</a:t>
            </a:r>
          </a:p>
          <a:p>
            <a:pPr>
              <a:buFontTx/>
              <a:buNone/>
            </a:pPr>
            <a:r>
              <a:rPr lang="en-US" altLang="en-US" dirty="0"/>
              <a:t>B. 219 MHz to 220 MHz and 420.0 MHz to 420.1 MHz</a:t>
            </a:r>
          </a:p>
          <a:p>
            <a:pPr>
              <a:buFontTx/>
              <a:buNone/>
            </a:pPr>
            <a:r>
              <a:rPr lang="en-US" altLang="en-US" dirty="0"/>
              <a:t>C. 902.0 MHz to 902.1 MHz</a:t>
            </a:r>
          </a:p>
          <a:p>
            <a:pPr>
              <a:buFontTx/>
              <a:buNone/>
            </a:pPr>
            <a:r>
              <a:rPr lang="en-US" altLang="en-US" dirty="0"/>
              <a:t>D. All these choices are correct</a:t>
            </a:r>
          </a:p>
        </p:txBody>
      </p:sp>
    </p:spTree>
    <p:extLst>
      <p:ext uri="{BB962C8B-B14F-4D97-AF65-F5344CB8AC3E}">
        <p14:creationId xmlns:p14="http://schemas.microsoft.com/office/powerpoint/2010/main" val="16102139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T1B07 [97.305(a), (c)]</a:t>
            </a:r>
            <a:endParaRPr lang="en-US" dirty="0"/>
          </a:p>
        </p:txBody>
      </p:sp>
      <p:sp>
        <p:nvSpPr>
          <p:cNvPr id="3" name="Content Placeholder 2"/>
          <p:cNvSpPr>
            <a:spLocks noGrp="1"/>
          </p:cNvSpPr>
          <p:nvPr>
            <p:ph idx="1"/>
          </p:nvPr>
        </p:nvSpPr>
        <p:spPr/>
        <p:txBody>
          <a:bodyPr/>
          <a:lstStyle/>
          <a:p>
            <a:pPr>
              <a:buFontTx/>
              <a:buNone/>
            </a:pPr>
            <a:r>
              <a:rPr lang="en-US" altLang="en-US" dirty="0"/>
              <a:t>Which of the following VHF/UHF band segments are limited to CW only?</a:t>
            </a:r>
          </a:p>
          <a:p>
            <a:pPr>
              <a:buFontTx/>
              <a:buNone/>
            </a:pPr>
            <a:r>
              <a:rPr lang="en-US" altLang="en-US" dirty="0"/>
              <a:t>A. 50.0 MHz to 50.1 MHz and 144.0 MHz to 144.1 MHz</a:t>
            </a:r>
          </a:p>
          <a:p>
            <a:pPr>
              <a:buFontTx/>
              <a:buNone/>
            </a:pPr>
            <a:r>
              <a:rPr lang="en-US" altLang="en-US" dirty="0">
                <a:solidFill>
                  <a:schemeClr val="bg1">
                    <a:lumMod val="75000"/>
                  </a:schemeClr>
                </a:solidFill>
              </a:rPr>
              <a:t>B. 219 MHz to 220 MHz and 420.0 MHz to 420.1 MHz</a:t>
            </a:r>
          </a:p>
          <a:p>
            <a:pPr>
              <a:buFontTx/>
              <a:buNone/>
            </a:pPr>
            <a:r>
              <a:rPr lang="en-US" altLang="en-US" dirty="0">
                <a:solidFill>
                  <a:schemeClr val="bg1">
                    <a:lumMod val="75000"/>
                  </a:schemeClr>
                </a:solidFill>
              </a:rPr>
              <a:t>C. 902.0 MHz to 902.1 MHz</a:t>
            </a:r>
          </a:p>
          <a:p>
            <a:pPr>
              <a:buFontTx/>
              <a:buNone/>
            </a:pPr>
            <a:r>
              <a:rPr lang="en-US" altLang="en-US" dirty="0">
                <a:solidFill>
                  <a:schemeClr val="bg1">
                    <a:lumMod val="75000"/>
                  </a:schemeClr>
                </a:solidFill>
              </a:rPr>
              <a:t>D. All these choices are </a:t>
            </a:r>
            <a:r>
              <a:rPr lang="en-US" altLang="en-US" dirty="0" err="1">
                <a:solidFill>
                  <a:schemeClr val="bg1">
                    <a:lumMod val="75000"/>
                  </a:schemeClr>
                </a:solidFill>
              </a:rPr>
              <a:t>correctv</a:t>
            </a:r>
            <a:endParaRPr lang="en-US" altLang="en-US" dirty="0">
              <a:solidFill>
                <a:schemeClr val="bg1">
                  <a:lumMod val="75000"/>
                </a:schemeClr>
              </a:solidFill>
            </a:endParaRPr>
          </a:p>
        </p:txBody>
      </p:sp>
      <p:sp>
        <p:nvSpPr>
          <p:cNvPr id="5" name="TextBox 4">
            <a:extLst>
              <a:ext uri="{FF2B5EF4-FFF2-40B4-BE49-F238E27FC236}">
                <a16:creationId xmlns:a16="http://schemas.microsoft.com/office/drawing/2014/main" id="{9027E323-1811-4111-8CE1-B93AC09EC5CE}"/>
              </a:ext>
            </a:extLst>
          </p:cNvPr>
          <p:cNvSpPr txBox="1">
            <a:spLocks noChangeArrowheads="1"/>
          </p:cNvSpPr>
          <p:nvPr/>
        </p:nvSpPr>
        <p:spPr bwMode="auto">
          <a:xfrm>
            <a:off x="3048000" y="3032184"/>
            <a:ext cx="5638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dirty="0">
                <a:solidFill>
                  <a:srgbClr val="0070C0"/>
                </a:solidFill>
                <a:cs typeface="Arial" charset="0"/>
              </a:rPr>
              <a:t>Note two groups of frequencies with .0 to .1 both groups</a:t>
            </a:r>
          </a:p>
        </p:txBody>
      </p:sp>
    </p:spTree>
    <p:extLst>
      <p:ext uri="{BB962C8B-B14F-4D97-AF65-F5344CB8AC3E}">
        <p14:creationId xmlns:p14="http://schemas.microsoft.com/office/powerpoint/2010/main" val="34917181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T1B08 [97.303]</a:t>
            </a:r>
            <a:endParaRPr lang="en-US" dirty="0"/>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sz="2600" dirty="0"/>
              <a:t>How are US amateurs restricted in segments of bands where the Amateur Radio Service is secondary?</a:t>
            </a:r>
          </a:p>
          <a:p>
            <a:pPr>
              <a:buFontTx/>
              <a:buNone/>
            </a:pPr>
            <a:r>
              <a:rPr lang="en-US" altLang="en-US" sz="2600" dirty="0"/>
              <a:t>A. U.S. amateurs may find non-amateur stations in those segments, and must avoid interfering with them</a:t>
            </a:r>
          </a:p>
          <a:p>
            <a:pPr>
              <a:buFontTx/>
              <a:buNone/>
            </a:pPr>
            <a:r>
              <a:rPr lang="en-US" altLang="en-US" sz="2600" dirty="0"/>
              <a:t>B. U.S. amateurs must give foreign amateur stations priority in those segments</a:t>
            </a:r>
          </a:p>
          <a:p>
            <a:pPr>
              <a:buFontTx/>
              <a:buNone/>
            </a:pPr>
            <a:r>
              <a:rPr lang="en-US" altLang="en-US" sz="2600" dirty="0"/>
              <a:t>C. International communications are not permitted in those segments</a:t>
            </a:r>
          </a:p>
          <a:p>
            <a:pPr>
              <a:buFontTx/>
              <a:buNone/>
            </a:pPr>
            <a:r>
              <a:rPr lang="en-US" altLang="en-US" sz="2600" dirty="0"/>
              <a:t>D. Digital transmissions are not permitted in those segments</a:t>
            </a:r>
          </a:p>
        </p:txBody>
      </p:sp>
    </p:spTree>
    <p:extLst>
      <p:ext uri="{BB962C8B-B14F-4D97-AF65-F5344CB8AC3E}">
        <p14:creationId xmlns:p14="http://schemas.microsoft.com/office/powerpoint/2010/main" val="4099462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T1B08 [97.303]</a:t>
            </a:r>
            <a:endParaRPr lang="en-US" dirty="0"/>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sz="2600" dirty="0"/>
              <a:t>How are US amateurs restricted in segments of bands where the Amateur Radio Service is secondary?</a:t>
            </a:r>
          </a:p>
          <a:p>
            <a:pPr>
              <a:buFontTx/>
              <a:buNone/>
            </a:pPr>
            <a:r>
              <a:rPr lang="en-US" altLang="en-US" sz="2600" dirty="0"/>
              <a:t>A. U.S. amateurs may find non-amateur stations in those segments, and must avoid interfering with them</a:t>
            </a:r>
          </a:p>
          <a:p>
            <a:pPr>
              <a:buFontTx/>
              <a:buNone/>
            </a:pPr>
            <a:r>
              <a:rPr lang="en-US" altLang="en-US" sz="2600" dirty="0">
                <a:solidFill>
                  <a:schemeClr val="bg1">
                    <a:lumMod val="75000"/>
                  </a:schemeClr>
                </a:solidFill>
              </a:rPr>
              <a:t>B. U.S. amateurs must give foreign amateur stations priority in those segments</a:t>
            </a:r>
          </a:p>
          <a:p>
            <a:pPr>
              <a:buFontTx/>
              <a:buNone/>
            </a:pPr>
            <a:r>
              <a:rPr lang="en-US" altLang="en-US" sz="2600" dirty="0">
                <a:solidFill>
                  <a:schemeClr val="bg1">
                    <a:lumMod val="75000"/>
                  </a:schemeClr>
                </a:solidFill>
              </a:rPr>
              <a:t>C. International communications are not permitted in those segments</a:t>
            </a:r>
          </a:p>
          <a:p>
            <a:pPr>
              <a:buFontTx/>
              <a:buNone/>
            </a:pPr>
            <a:r>
              <a:rPr lang="en-US" altLang="en-US" sz="2600" dirty="0">
                <a:solidFill>
                  <a:schemeClr val="bg1">
                    <a:lumMod val="75000"/>
                  </a:schemeClr>
                </a:solidFill>
              </a:rPr>
              <a:t>D. Digital transmissions are not permitted in those segments</a:t>
            </a:r>
          </a:p>
        </p:txBody>
      </p:sp>
    </p:spTree>
    <p:extLst>
      <p:ext uri="{BB962C8B-B14F-4D97-AF65-F5344CB8AC3E}">
        <p14:creationId xmlns:p14="http://schemas.microsoft.com/office/powerpoint/2010/main" val="36639495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a:t>T1B09 [97.101(a), 97.301(a-e)]</a:t>
            </a:r>
          </a:p>
        </p:txBody>
      </p:sp>
      <p:sp>
        <p:nvSpPr>
          <p:cNvPr id="3" name="Content Placeholder 2"/>
          <p:cNvSpPr>
            <a:spLocks noGrp="1"/>
          </p:cNvSpPr>
          <p:nvPr>
            <p:ph idx="1"/>
          </p:nvPr>
        </p:nvSpPr>
        <p:spPr>
          <a:xfrm>
            <a:off x="457200" y="1371600"/>
            <a:ext cx="8229600" cy="4754563"/>
          </a:xfrm>
        </p:spPr>
        <p:txBody>
          <a:bodyPr/>
          <a:lstStyle/>
          <a:p>
            <a:pPr marL="0" indent="0">
              <a:buFontTx/>
              <a:buNone/>
            </a:pPr>
            <a:r>
              <a:rPr lang="en-US" altLang="en-US"/>
              <a:t>Why should you not set your transmit frequency to be exactly at the edge of an amateur band or sub-band?</a:t>
            </a:r>
          </a:p>
          <a:p>
            <a:pPr marL="0" indent="0">
              <a:buFontTx/>
              <a:buNone/>
            </a:pPr>
            <a:r>
              <a:rPr lang="en-US" altLang="en-US"/>
              <a:t>A. To allow for calibration error in the transmitter frequency display</a:t>
            </a:r>
          </a:p>
          <a:p>
            <a:pPr marL="0" indent="0">
              <a:buFontTx/>
              <a:buNone/>
            </a:pPr>
            <a:r>
              <a:rPr lang="en-US" altLang="en-US"/>
              <a:t>B. So that modulation sidebands do not extend beyond the band edge</a:t>
            </a:r>
          </a:p>
          <a:p>
            <a:pPr marL="0" indent="0">
              <a:buFontTx/>
              <a:buNone/>
            </a:pPr>
            <a:r>
              <a:rPr lang="en-US" altLang="en-US"/>
              <a:t>C. To allow for transmitter frequency drift</a:t>
            </a:r>
          </a:p>
          <a:p>
            <a:pPr marL="0" indent="0">
              <a:buFontTx/>
              <a:buNone/>
            </a:pPr>
            <a:r>
              <a:rPr lang="en-US" altLang="en-US"/>
              <a:t>D. All of these choices are correct</a:t>
            </a:r>
          </a:p>
        </p:txBody>
      </p:sp>
    </p:spTree>
    <p:extLst>
      <p:ext uri="{BB962C8B-B14F-4D97-AF65-F5344CB8AC3E}">
        <p14:creationId xmlns:p14="http://schemas.microsoft.com/office/powerpoint/2010/main" val="3620959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a:solidFill>
                  <a:srgbClr val="0070C0"/>
                </a:solidFill>
              </a:rPr>
              <a:t>Text Color</a:t>
            </a:r>
          </a:p>
        </p:txBody>
      </p:sp>
      <p:sp>
        <p:nvSpPr>
          <p:cNvPr id="8195" name="Content Placeholder 2"/>
          <p:cNvSpPr>
            <a:spLocks noGrp="1"/>
          </p:cNvSpPr>
          <p:nvPr>
            <p:ph idx="1"/>
          </p:nvPr>
        </p:nvSpPr>
        <p:spPr/>
        <p:txBody>
          <a:bodyPr/>
          <a:lstStyle/>
          <a:p>
            <a:r>
              <a:rPr lang="en-US" altLang="en-US"/>
              <a:t>Black: Original/Official questions and information in original format (unaltered).</a:t>
            </a:r>
          </a:p>
          <a:p>
            <a:endParaRPr lang="en-US" altLang="en-US"/>
          </a:p>
          <a:p>
            <a:r>
              <a:rPr lang="en-US" altLang="en-US">
                <a:solidFill>
                  <a:srgbClr val="FF0000"/>
                </a:solidFill>
              </a:rPr>
              <a:t>Red: Original information text color simply changed to highlight subject.</a:t>
            </a:r>
          </a:p>
          <a:p>
            <a:endParaRPr lang="en-US" altLang="en-US">
              <a:solidFill>
                <a:srgbClr val="FF0000"/>
              </a:solidFill>
            </a:endParaRPr>
          </a:p>
          <a:p>
            <a:r>
              <a:rPr lang="en-US" altLang="en-US">
                <a:solidFill>
                  <a:srgbClr val="0070C0"/>
                </a:solidFill>
              </a:rPr>
              <a:t>Blue: Notes and information added by Rich (W6EC).</a:t>
            </a:r>
          </a:p>
        </p:txBody>
      </p:sp>
    </p:spTree>
    <p:extLst>
      <p:ext uri="{BB962C8B-B14F-4D97-AF65-F5344CB8AC3E}">
        <p14:creationId xmlns:p14="http://schemas.microsoft.com/office/powerpoint/2010/main" val="34193395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a:t>T1B09 [97.101(a), 97.301(a-e)]</a:t>
            </a:r>
          </a:p>
        </p:txBody>
      </p:sp>
      <p:sp>
        <p:nvSpPr>
          <p:cNvPr id="3" name="Content Placeholder 2"/>
          <p:cNvSpPr>
            <a:spLocks noGrp="1"/>
          </p:cNvSpPr>
          <p:nvPr>
            <p:ph idx="1"/>
          </p:nvPr>
        </p:nvSpPr>
        <p:spPr>
          <a:xfrm>
            <a:off x="457200" y="1371600"/>
            <a:ext cx="8229600" cy="4754563"/>
          </a:xfrm>
        </p:spPr>
        <p:txBody>
          <a:bodyPr/>
          <a:lstStyle/>
          <a:p>
            <a:pPr marL="0" indent="0">
              <a:buFontTx/>
              <a:buNone/>
            </a:pPr>
            <a:r>
              <a:rPr lang="en-US" altLang="en-US" dirty="0"/>
              <a:t>Why should you not set your transmit frequency to be exactly at the edge of an amateur band or sub-band?</a:t>
            </a:r>
          </a:p>
          <a:p>
            <a:pPr marL="0" indent="0">
              <a:buFontTx/>
              <a:buNone/>
            </a:pPr>
            <a:r>
              <a:rPr lang="en-US" altLang="en-US" dirty="0">
                <a:solidFill>
                  <a:schemeClr val="bg1">
                    <a:lumMod val="65000"/>
                  </a:schemeClr>
                </a:solidFill>
              </a:rPr>
              <a:t>A. To allow for calibration error in the transmitter frequency display</a:t>
            </a:r>
          </a:p>
          <a:p>
            <a:pPr marL="0" indent="0">
              <a:buFontTx/>
              <a:buNone/>
            </a:pPr>
            <a:r>
              <a:rPr lang="en-US" altLang="en-US" dirty="0">
                <a:solidFill>
                  <a:schemeClr val="bg1">
                    <a:lumMod val="65000"/>
                  </a:schemeClr>
                </a:solidFill>
              </a:rPr>
              <a:t>B. So that modulation sidebands do not extend beyond the band edge</a:t>
            </a:r>
          </a:p>
          <a:p>
            <a:pPr marL="0" indent="0">
              <a:buFontTx/>
              <a:buNone/>
            </a:pPr>
            <a:r>
              <a:rPr lang="en-US" altLang="en-US" dirty="0">
                <a:solidFill>
                  <a:schemeClr val="bg1">
                    <a:lumMod val="65000"/>
                  </a:schemeClr>
                </a:solidFill>
              </a:rPr>
              <a:t>C. To allow for transmitter frequency drift</a:t>
            </a:r>
          </a:p>
          <a:p>
            <a:pPr marL="0" indent="0">
              <a:buFontTx/>
              <a:buNone/>
            </a:pPr>
            <a:r>
              <a:rPr lang="en-US" altLang="en-US" dirty="0"/>
              <a:t>D. All of these choices are correct</a:t>
            </a:r>
          </a:p>
        </p:txBody>
      </p:sp>
    </p:spTree>
    <p:extLst>
      <p:ext uri="{BB962C8B-B14F-4D97-AF65-F5344CB8AC3E}">
        <p14:creationId xmlns:p14="http://schemas.microsoft.com/office/powerpoint/2010/main" val="9998171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T1B10 [97.305(c)]</a:t>
            </a:r>
          </a:p>
        </p:txBody>
      </p:sp>
      <p:sp>
        <p:nvSpPr>
          <p:cNvPr id="3" name="Content Placeholder 2"/>
          <p:cNvSpPr>
            <a:spLocks noGrp="1"/>
          </p:cNvSpPr>
          <p:nvPr>
            <p:ph idx="1"/>
          </p:nvPr>
        </p:nvSpPr>
        <p:spPr/>
        <p:txBody>
          <a:bodyPr/>
          <a:lstStyle/>
          <a:p>
            <a:pPr>
              <a:buFontTx/>
              <a:buNone/>
            </a:pPr>
            <a:r>
              <a:rPr lang="en-US" altLang="en-US" sz="3000" dirty="0"/>
              <a:t>Where may SSB phone be used in amateur bands above 50 MHz?</a:t>
            </a:r>
          </a:p>
          <a:p>
            <a:pPr>
              <a:buFontTx/>
              <a:buNone/>
            </a:pPr>
            <a:r>
              <a:rPr lang="en-US" altLang="en-US" sz="3000" dirty="0"/>
              <a:t>A. Only in sub-bands allocated to General class or higher licensees</a:t>
            </a:r>
          </a:p>
          <a:p>
            <a:pPr>
              <a:buFontTx/>
              <a:buNone/>
            </a:pPr>
            <a:r>
              <a:rPr lang="en-US" altLang="en-US" sz="3000" dirty="0"/>
              <a:t>B. Only on repeaters</a:t>
            </a:r>
          </a:p>
          <a:p>
            <a:pPr>
              <a:buFontTx/>
              <a:buNone/>
            </a:pPr>
            <a:r>
              <a:rPr lang="en-US" altLang="en-US" sz="3000" dirty="0"/>
              <a:t>C. In at least some segment of all these bands</a:t>
            </a:r>
          </a:p>
          <a:p>
            <a:pPr>
              <a:buFontTx/>
              <a:buNone/>
            </a:pPr>
            <a:r>
              <a:rPr lang="en-US" altLang="en-US" sz="3000" dirty="0"/>
              <a:t>D. On any band if the power is limited to 25 watts</a:t>
            </a:r>
          </a:p>
          <a:p>
            <a:pPr>
              <a:buFontTx/>
              <a:buNone/>
            </a:pPr>
            <a:endParaRPr lang="en-US" altLang="en-US" sz="3000" dirty="0"/>
          </a:p>
        </p:txBody>
      </p:sp>
    </p:spTree>
    <p:extLst>
      <p:ext uri="{BB962C8B-B14F-4D97-AF65-F5344CB8AC3E}">
        <p14:creationId xmlns:p14="http://schemas.microsoft.com/office/powerpoint/2010/main" val="234025728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T1B10 [97.305(c)]</a:t>
            </a:r>
          </a:p>
        </p:txBody>
      </p:sp>
      <p:sp>
        <p:nvSpPr>
          <p:cNvPr id="3" name="Content Placeholder 2"/>
          <p:cNvSpPr>
            <a:spLocks noGrp="1"/>
          </p:cNvSpPr>
          <p:nvPr>
            <p:ph idx="1"/>
          </p:nvPr>
        </p:nvSpPr>
        <p:spPr/>
        <p:txBody>
          <a:bodyPr/>
          <a:lstStyle/>
          <a:p>
            <a:pPr>
              <a:buFontTx/>
              <a:buNone/>
            </a:pPr>
            <a:r>
              <a:rPr lang="en-US" altLang="en-US" sz="3000" dirty="0"/>
              <a:t>Where may SSB phone be used in amateur bands above 50 MHz?</a:t>
            </a:r>
          </a:p>
          <a:p>
            <a:pPr>
              <a:buFontTx/>
              <a:buNone/>
            </a:pPr>
            <a:r>
              <a:rPr lang="en-US" altLang="en-US" sz="3000" dirty="0">
                <a:solidFill>
                  <a:schemeClr val="bg1">
                    <a:lumMod val="75000"/>
                  </a:schemeClr>
                </a:solidFill>
              </a:rPr>
              <a:t>A. Only in sub-bands allocated to General class or higher licensees</a:t>
            </a:r>
          </a:p>
          <a:p>
            <a:pPr>
              <a:buFontTx/>
              <a:buNone/>
            </a:pPr>
            <a:r>
              <a:rPr lang="en-US" altLang="en-US" sz="3000" dirty="0">
                <a:solidFill>
                  <a:schemeClr val="bg1">
                    <a:lumMod val="75000"/>
                  </a:schemeClr>
                </a:solidFill>
              </a:rPr>
              <a:t>B. Only on repeaters</a:t>
            </a:r>
          </a:p>
          <a:p>
            <a:pPr>
              <a:buFontTx/>
              <a:buNone/>
            </a:pPr>
            <a:r>
              <a:rPr lang="en-US" altLang="en-US" sz="3000" dirty="0"/>
              <a:t>C. In at least some segment of all these bands</a:t>
            </a:r>
          </a:p>
          <a:p>
            <a:pPr>
              <a:buFontTx/>
              <a:buNone/>
            </a:pPr>
            <a:r>
              <a:rPr lang="en-US" altLang="en-US" sz="3000" dirty="0">
                <a:solidFill>
                  <a:schemeClr val="bg1">
                    <a:lumMod val="75000"/>
                  </a:schemeClr>
                </a:solidFill>
              </a:rPr>
              <a:t>D. On any band if the power is limited to 25 watts</a:t>
            </a:r>
          </a:p>
          <a:p>
            <a:pPr>
              <a:buFontTx/>
              <a:buNone/>
            </a:pPr>
            <a:endParaRPr lang="en-US" altLang="en-US" sz="3000" dirty="0"/>
          </a:p>
        </p:txBody>
      </p:sp>
      <p:sp>
        <p:nvSpPr>
          <p:cNvPr id="5" name="TextBox 4">
            <a:extLst>
              <a:ext uri="{FF2B5EF4-FFF2-40B4-BE49-F238E27FC236}">
                <a16:creationId xmlns:a16="http://schemas.microsoft.com/office/drawing/2014/main" id="{BF148A3F-2122-45AC-9EDC-549BE371722F}"/>
              </a:ext>
            </a:extLst>
          </p:cNvPr>
          <p:cNvSpPr txBox="1">
            <a:spLocks noChangeArrowheads="1"/>
          </p:cNvSpPr>
          <p:nvPr/>
        </p:nvSpPr>
        <p:spPr bwMode="auto">
          <a:xfrm>
            <a:off x="3657600" y="5477728"/>
            <a:ext cx="4800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dirty="0">
                <a:solidFill>
                  <a:srgbClr val="0070C0"/>
                </a:solidFill>
                <a:cs typeface="Arial" charset="0"/>
              </a:rPr>
              <a:t>See ARRL Technician Privileges hand out</a:t>
            </a:r>
          </a:p>
        </p:txBody>
      </p:sp>
    </p:spTree>
    <p:extLst>
      <p:ext uri="{BB962C8B-B14F-4D97-AF65-F5344CB8AC3E}">
        <p14:creationId xmlns:p14="http://schemas.microsoft.com/office/powerpoint/2010/main" val="3569533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T1B11 [97.313]</a:t>
            </a:r>
            <a:endParaRPr lang="en-US" dirty="0"/>
          </a:p>
        </p:txBody>
      </p:sp>
      <p:sp>
        <p:nvSpPr>
          <p:cNvPr id="3" name="Content Placeholder 2"/>
          <p:cNvSpPr>
            <a:spLocks noGrp="1"/>
          </p:cNvSpPr>
          <p:nvPr>
            <p:ph idx="1"/>
          </p:nvPr>
        </p:nvSpPr>
        <p:spPr/>
        <p:txBody>
          <a:bodyPr/>
          <a:lstStyle/>
          <a:p>
            <a:pPr>
              <a:buFontTx/>
              <a:buNone/>
            </a:pPr>
            <a:r>
              <a:rPr lang="en-US" altLang="en-US" dirty="0"/>
              <a:t>What is the maximum peak envelope power output for Technician class operators in their HF band segments?</a:t>
            </a:r>
          </a:p>
          <a:p>
            <a:pPr>
              <a:buFontTx/>
              <a:buNone/>
            </a:pPr>
            <a:r>
              <a:rPr lang="en-US" altLang="en-US" dirty="0"/>
              <a:t>A. 200 watts</a:t>
            </a:r>
          </a:p>
          <a:p>
            <a:pPr>
              <a:buFontTx/>
              <a:buNone/>
            </a:pPr>
            <a:r>
              <a:rPr lang="en-US" altLang="en-US" dirty="0"/>
              <a:t>B. 100 watts</a:t>
            </a:r>
          </a:p>
          <a:p>
            <a:pPr>
              <a:buFontTx/>
              <a:buNone/>
            </a:pPr>
            <a:r>
              <a:rPr lang="en-US" altLang="en-US" dirty="0"/>
              <a:t>C. 50 watts</a:t>
            </a:r>
          </a:p>
          <a:p>
            <a:pPr>
              <a:buFontTx/>
              <a:buNone/>
            </a:pPr>
            <a:r>
              <a:rPr lang="en-US" altLang="en-US" dirty="0"/>
              <a:t>D. 10 watts</a:t>
            </a:r>
          </a:p>
          <a:p>
            <a:pPr>
              <a:buFontTx/>
              <a:buNone/>
            </a:pPr>
            <a:endParaRPr lang="en-US" altLang="en-US" dirty="0"/>
          </a:p>
        </p:txBody>
      </p:sp>
    </p:spTree>
    <p:extLst>
      <p:ext uri="{BB962C8B-B14F-4D97-AF65-F5344CB8AC3E}">
        <p14:creationId xmlns:p14="http://schemas.microsoft.com/office/powerpoint/2010/main" val="17982247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T1B11 [97.313]</a:t>
            </a:r>
            <a:endParaRPr lang="en-US" dirty="0"/>
          </a:p>
        </p:txBody>
      </p:sp>
      <p:sp>
        <p:nvSpPr>
          <p:cNvPr id="3" name="Content Placeholder 2"/>
          <p:cNvSpPr>
            <a:spLocks noGrp="1"/>
          </p:cNvSpPr>
          <p:nvPr>
            <p:ph idx="1"/>
          </p:nvPr>
        </p:nvSpPr>
        <p:spPr/>
        <p:txBody>
          <a:bodyPr/>
          <a:lstStyle/>
          <a:p>
            <a:pPr>
              <a:buFontTx/>
              <a:buNone/>
            </a:pPr>
            <a:r>
              <a:rPr lang="en-US" altLang="en-US" dirty="0"/>
              <a:t>What is the maximum peak envelope power output for Technician class operators in their HF band segments?</a:t>
            </a:r>
          </a:p>
          <a:p>
            <a:pPr>
              <a:buFontTx/>
              <a:buNone/>
            </a:pPr>
            <a:r>
              <a:rPr lang="en-US" altLang="en-US" dirty="0"/>
              <a:t>A. 200 watts</a:t>
            </a:r>
          </a:p>
          <a:p>
            <a:pPr>
              <a:buFontTx/>
              <a:buNone/>
            </a:pPr>
            <a:r>
              <a:rPr lang="en-US" altLang="en-US" dirty="0">
                <a:solidFill>
                  <a:schemeClr val="bg1">
                    <a:lumMod val="75000"/>
                  </a:schemeClr>
                </a:solidFill>
              </a:rPr>
              <a:t>B. 100 watts</a:t>
            </a:r>
          </a:p>
          <a:p>
            <a:pPr>
              <a:buFontTx/>
              <a:buNone/>
            </a:pPr>
            <a:r>
              <a:rPr lang="en-US" altLang="en-US" dirty="0">
                <a:solidFill>
                  <a:schemeClr val="bg1">
                    <a:lumMod val="75000"/>
                  </a:schemeClr>
                </a:solidFill>
              </a:rPr>
              <a:t>C. 50 watts</a:t>
            </a:r>
          </a:p>
          <a:p>
            <a:pPr>
              <a:buFontTx/>
              <a:buNone/>
            </a:pPr>
            <a:r>
              <a:rPr lang="en-US" altLang="en-US" dirty="0">
                <a:solidFill>
                  <a:schemeClr val="bg1">
                    <a:lumMod val="75000"/>
                  </a:schemeClr>
                </a:solidFill>
              </a:rPr>
              <a:t>D. 10 watts</a:t>
            </a:r>
          </a:p>
          <a:p>
            <a:pPr>
              <a:buFontTx/>
              <a:buNone/>
            </a:pPr>
            <a:endParaRPr lang="en-US" altLang="en-US" dirty="0"/>
          </a:p>
        </p:txBody>
      </p:sp>
      <p:sp>
        <p:nvSpPr>
          <p:cNvPr id="4" name="TextBox 3">
            <a:extLst>
              <a:ext uri="{FF2B5EF4-FFF2-40B4-BE49-F238E27FC236}">
                <a16:creationId xmlns:a16="http://schemas.microsoft.com/office/drawing/2014/main" id="{2376EF67-BD2B-41D3-8A7F-A196EC004B3B}"/>
              </a:ext>
            </a:extLst>
          </p:cNvPr>
          <p:cNvSpPr txBox="1">
            <a:spLocks noChangeArrowheads="1"/>
          </p:cNvSpPr>
          <p:nvPr/>
        </p:nvSpPr>
        <p:spPr bwMode="auto">
          <a:xfrm>
            <a:off x="3886200" y="4191000"/>
            <a:ext cx="4800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dirty="0">
                <a:solidFill>
                  <a:srgbClr val="0070C0"/>
                </a:solidFill>
                <a:cs typeface="Arial" charset="0"/>
              </a:rPr>
              <a:t>See ARRL Technician Privileges hand out</a:t>
            </a:r>
          </a:p>
        </p:txBody>
      </p:sp>
    </p:spTree>
    <p:extLst>
      <p:ext uri="{BB962C8B-B14F-4D97-AF65-F5344CB8AC3E}">
        <p14:creationId xmlns:p14="http://schemas.microsoft.com/office/powerpoint/2010/main" val="299166671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dirty="0"/>
              <a:t>T1B12 [97.313(b)]</a:t>
            </a:r>
          </a:p>
        </p:txBody>
      </p:sp>
      <p:sp>
        <p:nvSpPr>
          <p:cNvPr id="3" name="Content Placeholder 2"/>
          <p:cNvSpPr>
            <a:spLocks noGrp="1"/>
          </p:cNvSpPr>
          <p:nvPr>
            <p:ph idx="1"/>
          </p:nvPr>
        </p:nvSpPr>
        <p:spPr/>
        <p:txBody>
          <a:bodyPr/>
          <a:lstStyle/>
          <a:p>
            <a:pPr marL="0" indent="0">
              <a:buFontTx/>
              <a:buNone/>
            </a:pPr>
            <a:r>
              <a:rPr lang="en-US" altLang="en-US" sz="2400" dirty="0"/>
              <a:t>Except for some specific restrictions, what is the maximum peak envelope power output for Technician class operators using frequencies above 30 MHz?</a:t>
            </a:r>
          </a:p>
          <a:p>
            <a:pPr marL="0" indent="0">
              <a:buFontTx/>
              <a:buNone/>
            </a:pPr>
            <a:r>
              <a:rPr lang="en-US" altLang="en-US" sz="2400" dirty="0"/>
              <a:t>A. 50 watts</a:t>
            </a:r>
          </a:p>
          <a:p>
            <a:pPr marL="0" indent="0">
              <a:buFontTx/>
              <a:buNone/>
            </a:pPr>
            <a:r>
              <a:rPr lang="en-US" altLang="en-US" sz="2400" dirty="0"/>
              <a:t>B. 100 watts</a:t>
            </a:r>
          </a:p>
          <a:p>
            <a:pPr marL="0" indent="0">
              <a:buFontTx/>
              <a:buNone/>
            </a:pPr>
            <a:r>
              <a:rPr lang="en-US" altLang="en-US" sz="2400" dirty="0"/>
              <a:t>C. 500 watt</a:t>
            </a:r>
          </a:p>
          <a:p>
            <a:pPr marL="0" indent="0">
              <a:buFontTx/>
              <a:buNone/>
            </a:pPr>
            <a:r>
              <a:rPr lang="en-US" altLang="en-US" sz="2400" dirty="0"/>
              <a:t>D. 1500 watts</a:t>
            </a:r>
          </a:p>
          <a:p>
            <a:pPr marL="0" indent="0">
              <a:buFontTx/>
              <a:buNone/>
            </a:pPr>
            <a:endParaRPr lang="en-US" altLang="en-US" sz="2400" dirty="0"/>
          </a:p>
        </p:txBody>
      </p:sp>
    </p:spTree>
    <p:extLst>
      <p:ext uri="{BB962C8B-B14F-4D97-AF65-F5344CB8AC3E}">
        <p14:creationId xmlns:p14="http://schemas.microsoft.com/office/powerpoint/2010/main" val="33050026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dirty="0"/>
              <a:t>T1B12 [97.313(b)]</a:t>
            </a:r>
          </a:p>
        </p:txBody>
      </p:sp>
      <p:sp>
        <p:nvSpPr>
          <p:cNvPr id="3" name="Content Placeholder 2"/>
          <p:cNvSpPr>
            <a:spLocks noGrp="1"/>
          </p:cNvSpPr>
          <p:nvPr>
            <p:ph idx="1"/>
          </p:nvPr>
        </p:nvSpPr>
        <p:spPr/>
        <p:txBody>
          <a:bodyPr/>
          <a:lstStyle/>
          <a:p>
            <a:pPr marL="0" indent="0">
              <a:buFontTx/>
              <a:buNone/>
            </a:pPr>
            <a:r>
              <a:rPr lang="en-US" altLang="en-US" sz="2400" dirty="0"/>
              <a:t>Except for some specific restrictions, what is the maximum peak envelope power output for Technician class operators using frequencies above 30 MHz?</a:t>
            </a:r>
          </a:p>
          <a:p>
            <a:pPr marL="0" indent="0">
              <a:buFontTx/>
              <a:buNone/>
            </a:pPr>
            <a:r>
              <a:rPr lang="en-US" altLang="en-US" sz="2400" dirty="0">
                <a:solidFill>
                  <a:schemeClr val="bg1">
                    <a:lumMod val="75000"/>
                  </a:schemeClr>
                </a:solidFill>
              </a:rPr>
              <a:t>A. 50 watts</a:t>
            </a:r>
          </a:p>
          <a:p>
            <a:pPr marL="0" indent="0">
              <a:buFontTx/>
              <a:buNone/>
            </a:pPr>
            <a:r>
              <a:rPr lang="en-US" altLang="en-US" sz="2400" dirty="0">
                <a:solidFill>
                  <a:schemeClr val="bg1">
                    <a:lumMod val="75000"/>
                  </a:schemeClr>
                </a:solidFill>
              </a:rPr>
              <a:t>B. 100 watts</a:t>
            </a:r>
          </a:p>
          <a:p>
            <a:pPr marL="0" indent="0">
              <a:buFontTx/>
              <a:buNone/>
            </a:pPr>
            <a:r>
              <a:rPr lang="en-US" altLang="en-US" sz="2400" dirty="0">
                <a:solidFill>
                  <a:schemeClr val="bg1">
                    <a:lumMod val="75000"/>
                  </a:schemeClr>
                </a:solidFill>
              </a:rPr>
              <a:t>C. 500 watt</a:t>
            </a:r>
          </a:p>
          <a:p>
            <a:pPr marL="0" indent="0">
              <a:buFontTx/>
              <a:buNone/>
            </a:pPr>
            <a:r>
              <a:rPr lang="en-US" altLang="en-US" sz="2400" dirty="0"/>
              <a:t>D. 1500 watts</a:t>
            </a:r>
          </a:p>
          <a:p>
            <a:pPr marL="0" indent="0">
              <a:buFontTx/>
              <a:buNone/>
            </a:pPr>
            <a:endParaRPr lang="en-US" altLang="en-US" sz="2400" dirty="0"/>
          </a:p>
        </p:txBody>
      </p:sp>
      <p:sp>
        <p:nvSpPr>
          <p:cNvPr id="4" name="TextBox 3">
            <a:extLst>
              <a:ext uri="{FF2B5EF4-FFF2-40B4-BE49-F238E27FC236}">
                <a16:creationId xmlns:a16="http://schemas.microsoft.com/office/drawing/2014/main" id="{5AC3A28E-AAB2-439D-AA04-6E1C23E3C96C}"/>
              </a:ext>
            </a:extLst>
          </p:cNvPr>
          <p:cNvSpPr txBox="1">
            <a:spLocks noChangeArrowheads="1"/>
          </p:cNvSpPr>
          <p:nvPr/>
        </p:nvSpPr>
        <p:spPr bwMode="auto">
          <a:xfrm>
            <a:off x="3733800" y="3863181"/>
            <a:ext cx="44958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The restriction referred to here is on the all HF bands as in the last question (T1B11)</a:t>
            </a:r>
          </a:p>
        </p:txBody>
      </p:sp>
    </p:spTree>
    <p:extLst>
      <p:ext uri="{BB962C8B-B14F-4D97-AF65-F5344CB8AC3E}">
        <p14:creationId xmlns:p14="http://schemas.microsoft.com/office/powerpoint/2010/main" val="41256343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2"/>
          <p:cNvSpPr>
            <a:spLocks noGrp="1"/>
          </p:cNvSpPr>
          <p:nvPr>
            <p:ph idx="1"/>
          </p:nvPr>
        </p:nvSpPr>
        <p:spPr/>
        <p:txBody>
          <a:bodyPr/>
          <a:lstStyle/>
          <a:p>
            <a:pPr marL="0" indent="0">
              <a:buFontTx/>
              <a:buNone/>
            </a:pPr>
            <a:r>
              <a:rPr lang="en-US" altLang="en-US" dirty="0"/>
              <a:t>T1C - Licensing: classes, sequential and vanity call sign systems, places where the Amateur Radio Service is regulated by the FCC, name and address on FCC license database, term, renewal, grace period, maintaining mailing address; International communications </a:t>
            </a:r>
          </a:p>
          <a:p>
            <a:pPr marL="0" indent="0">
              <a:buFontTx/>
              <a:buNone/>
            </a:pPr>
            <a:r>
              <a:rPr lang="en-US" altLang="en-US" dirty="0"/>
              <a:t>#3 of 35</a:t>
            </a:r>
          </a:p>
        </p:txBody>
      </p:sp>
    </p:spTree>
    <p:extLst>
      <p:ext uri="{BB962C8B-B14F-4D97-AF65-F5344CB8AC3E}">
        <p14:creationId xmlns:p14="http://schemas.microsoft.com/office/powerpoint/2010/main" val="1503938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T1C01 [97.9(a), 97.17(a)]</a:t>
            </a:r>
          </a:p>
        </p:txBody>
      </p:sp>
      <p:sp>
        <p:nvSpPr>
          <p:cNvPr id="3" name="Content Placeholder 2"/>
          <p:cNvSpPr>
            <a:spLocks noGrp="1"/>
          </p:cNvSpPr>
          <p:nvPr>
            <p:ph idx="1"/>
          </p:nvPr>
        </p:nvSpPr>
        <p:spPr>
          <a:xfrm>
            <a:off x="457200" y="1417638"/>
            <a:ext cx="8229600" cy="5059362"/>
          </a:xfrm>
        </p:spPr>
        <p:txBody>
          <a:bodyPr/>
          <a:lstStyle/>
          <a:p>
            <a:pPr>
              <a:buFontTx/>
              <a:buNone/>
            </a:pPr>
            <a:r>
              <a:rPr lang="en-US" altLang="en-US" dirty="0"/>
              <a:t>For which license classes are new licenses currently available from the FCC?</a:t>
            </a:r>
          </a:p>
          <a:p>
            <a:pPr>
              <a:buFontTx/>
              <a:buNone/>
            </a:pPr>
            <a:r>
              <a:rPr lang="en-US" altLang="en-US" dirty="0"/>
              <a:t>A. Novice, Technician, General, Amateur Extra</a:t>
            </a:r>
          </a:p>
          <a:p>
            <a:pPr>
              <a:buFontTx/>
              <a:buNone/>
            </a:pPr>
            <a:r>
              <a:rPr lang="en-US" altLang="en-US" dirty="0"/>
              <a:t>B. Technician, Technician Plus, General, Amateur Extra</a:t>
            </a:r>
          </a:p>
          <a:p>
            <a:pPr>
              <a:buFontTx/>
              <a:buNone/>
            </a:pPr>
            <a:r>
              <a:rPr lang="en-US" altLang="en-US" dirty="0"/>
              <a:t>C. Novice, Technician Plus, General, Advanced</a:t>
            </a:r>
          </a:p>
          <a:p>
            <a:pPr>
              <a:buFontTx/>
              <a:buNone/>
            </a:pPr>
            <a:r>
              <a:rPr lang="en-US" altLang="en-US" dirty="0"/>
              <a:t>D. Technician, General, Amateur Extra</a:t>
            </a:r>
          </a:p>
        </p:txBody>
      </p:sp>
    </p:spTree>
    <p:extLst>
      <p:ext uri="{BB962C8B-B14F-4D97-AF65-F5344CB8AC3E}">
        <p14:creationId xmlns:p14="http://schemas.microsoft.com/office/powerpoint/2010/main" val="12934447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T1C01 [97.9(a), 97.17(a)]</a:t>
            </a:r>
          </a:p>
        </p:txBody>
      </p:sp>
      <p:sp>
        <p:nvSpPr>
          <p:cNvPr id="3" name="Content Placeholder 2"/>
          <p:cNvSpPr>
            <a:spLocks noGrp="1"/>
          </p:cNvSpPr>
          <p:nvPr>
            <p:ph idx="1"/>
          </p:nvPr>
        </p:nvSpPr>
        <p:spPr>
          <a:xfrm>
            <a:off x="457200" y="1417638"/>
            <a:ext cx="8229600" cy="5059362"/>
          </a:xfrm>
        </p:spPr>
        <p:txBody>
          <a:bodyPr/>
          <a:lstStyle/>
          <a:p>
            <a:pPr>
              <a:buFontTx/>
              <a:buNone/>
            </a:pPr>
            <a:r>
              <a:rPr lang="en-US" altLang="en-US" dirty="0"/>
              <a:t>For which license classes are new licenses currently available from the FCC?</a:t>
            </a:r>
          </a:p>
          <a:p>
            <a:pPr>
              <a:buFontTx/>
              <a:buNone/>
            </a:pPr>
            <a:r>
              <a:rPr lang="en-US" altLang="en-US" dirty="0">
                <a:solidFill>
                  <a:schemeClr val="bg1">
                    <a:lumMod val="75000"/>
                  </a:schemeClr>
                </a:solidFill>
              </a:rPr>
              <a:t>A. Novice, Technician, General, Amateur Extra</a:t>
            </a:r>
          </a:p>
          <a:p>
            <a:pPr>
              <a:buFontTx/>
              <a:buNone/>
            </a:pPr>
            <a:r>
              <a:rPr lang="en-US" altLang="en-US" dirty="0">
                <a:solidFill>
                  <a:schemeClr val="bg1">
                    <a:lumMod val="75000"/>
                  </a:schemeClr>
                </a:solidFill>
              </a:rPr>
              <a:t>B. Technician, Technician Plus, General, Amateur Extra</a:t>
            </a:r>
          </a:p>
          <a:p>
            <a:pPr>
              <a:buFontTx/>
              <a:buNone/>
            </a:pPr>
            <a:r>
              <a:rPr lang="en-US" altLang="en-US" dirty="0">
                <a:solidFill>
                  <a:schemeClr val="bg1">
                    <a:lumMod val="75000"/>
                  </a:schemeClr>
                </a:solidFill>
              </a:rPr>
              <a:t>C. Novice, Technician Plus, General, Advanced</a:t>
            </a:r>
          </a:p>
          <a:p>
            <a:pPr>
              <a:buFontTx/>
              <a:buNone/>
            </a:pPr>
            <a:r>
              <a:rPr lang="en-US" altLang="en-US" dirty="0"/>
              <a:t>D. Technician, General, Amateur Extra</a:t>
            </a:r>
          </a:p>
        </p:txBody>
      </p:sp>
    </p:spTree>
    <p:extLst>
      <p:ext uri="{BB962C8B-B14F-4D97-AF65-F5344CB8AC3E}">
        <p14:creationId xmlns:p14="http://schemas.microsoft.com/office/powerpoint/2010/main" val="512642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pPr eaLnBrk="1" hangingPunct="1"/>
            <a:r>
              <a:rPr lang="en-US" altLang="en-US" b="1" dirty="0"/>
              <a:t>2022 Technician Class</a:t>
            </a:r>
            <a:br>
              <a:rPr lang="en-US" altLang="en-US" b="1" dirty="0"/>
            </a:br>
            <a:r>
              <a:rPr lang="en-US" altLang="en-US" b="1" dirty="0"/>
              <a:t>(FCC Element 2)</a:t>
            </a:r>
          </a:p>
        </p:txBody>
      </p:sp>
      <p:sp>
        <p:nvSpPr>
          <p:cNvPr id="9219" name="Rectangle 3"/>
          <p:cNvSpPr>
            <a:spLocks noGrp="1" noChangeArrowheads="1"/>
          </p:cNvSpPr>
          <p:nvPr>
            <p:ph type="subTitle" idx="1"/>
          </p:nvPr>
        </p:nvSpPr>
        <p:spPr/>
        <p:txBody>
          <a:bodyPr/>
          <a:lstStyle/>
          <a:p>
            <a:pPr eaLnBrk="1" hangingPunct="1"/>
            <a:r>
              <a:rPr lang="en-US" altLang="en-US" b="1"/>
              <a:t>35 Exam questions</a:t>
            </a:r>
          </a:p>
        </p:txBody>
      </p:sp>
    </p:spTree>
    <p:extLst>
      <p:ext uri="{BB962C8B-B14F-4D97-AF65-F5344CB8AC3E}">
        <p14:creationId xmlns:p14="http://schemas.microsoft.com/office/powerpoint/2010/main" val="156463521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8031C-EA68-4424-8D3D-C893C017BA53}"/>
              </a:ext>
            </a:extLst>
          </p:cNvPr>
          <p:cNvSpPr>
            <a:spLocks noGrp="1"/>
          </p:cNvSpPr>
          <p:nvPr>
            <p:ph type="title"/>
          </p:nvPr>
        </p:nvSpPr>
        <p:spPr/>
        <p:txBody>
          <a:bodyPr/>
          <a:lstStyle/>
          <a:p>
            <a:r>
              <a:rPr lang="en-ZW" dirty="0"/>
              <a:t>T1C02 [97.19]</a:t>
            </a:r>
          </a:p>
        </p:txBody>
      </p:sp>
      <p:sp>
        <p:nvSpPr>
          <p:cNvPr id="3" name="Content Placeholder 2">
            <a:extLst>
              <a:ext uri="{FF2B5EF4-FFF2-40B4-BE49-F238E27FC236}">
                <a16:creationId xmlns:a16="http://schemas.microsoft.com/office/drawing/2014/main" id="{6C4988A8-CB1F-4E60-B226-9F06411AACD7}"/>
              </a:ext>
            </a:extLst>
          </p:cNvPr>
          <p:cNvSpPr>
            <a:spLocks noGrp="1"/>
          </p:cNvSpPr>
          <p:nvPr>
            <p:ph idx="1"/>
          </p:nvPr>
        </p:nvSpPr>
        <p:spPr>
          <a:xfrm>
            <a:off x="457200" y="1600200"/>
            <a:ext cx="8229600" cy="4525963"/>
          </a:xfrm>
        </p:spPr>
        <p:txBody>
          <a:bodyPr/>
          <a:lstStyle/>
          <a:p>
            <a:pPr marL="0" indent="0">
              <a:buNone/>
            </a:pPr>
            <a:r>
              <a:rPr lang="en-US" sz="3000" dirty="0"/>
              <a:t>Who may select a desired call sign under the vanity call sign rules?</a:t>
            </a:r>
          </a:p>
          <a:p>
            <a:pPr marL="0" indent="0">
              <a:buNone/>
            </a:pPr>
            <a:r>
              <a:rPr lang="en-US" sz="3000" dirty="0"/>
              <a:t>A. Only a licensed amateur with a General or Amateur Extra class license</a:t>
            </a:r>
          </a:p>
          <a:p>
            <a:pPr marL="0" indent="0">
              <a:buNone/>
            </a:pPr>
            <a:r>
              <a:rPr lang="en-US" sz="3000" dirty="0"/>
              <a:t>B. Only a licensed amateur with an Amateur Extra class license</a:t>
            </a:r>
          </a:p>
          <a:p>
            <a:pPr marL="0" indent="0">
              <a:buNone/>
            </a:pPr>
            <a:r>
              <a:rPr lang="en-US" sz="3000" dirty="0"/>
              <a:t>C. Only a licensed amateur who has been licensed continuously for more than 10 years</a:t>
            </a:r>
          </a:p>
          <a:p>
            <a:pPr marL="0" indent="0">
              <a:buNone/>
            </a:pPr>
            <a:r>
              <a:rPr lang="en-US" sz="3000" dirty="0"/>
              <a:t>D. Any licensed amateur</a:t>
            </a:r>
            <a:endParaRPr lang="en-ZW" sz="3000" dirty="0"/>
          </a:p>
        </p:txBody>
      </p:sp>
    </p:spTree>
    <p:extLst>
      <p:ext uri="{BB962C8B-B14F-4D97-AF65-F5344CB8AC3E}">
        <p14:creationId xmlns:p14="http://schemas.microsoft.com/office/powerpoint/2010/main" val="25301865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8031C-EA68-4424-8D3D-C893C017BA53}"/>
              </a:ext>
            </a:extLst>
          </p:cNvPr>
          <p:cNvSpPr>
            <a:spLocks noGrp="1"/>
          </p:cNvSpPr>
          <p:nvPr>
            <p:ph type="title"/>
          </p:nvPr>
        </p:nvSpPr>
        <p:spPr/>
        <p:txBody>
          <a:bodyPr/>
          <a:lstStyle/>
          <a:p>
            <a:r>
              <a:rPr lang="en-ZW" dirty="0"/>
              <a:t>T1C02 [97.19]</a:t>
            </a:r>
          </a:p>
        </p:txBody>
      </p:sp>
      <p:sp>
        <p:nvSpPr>
          <p:cNvPr id="3" name="Content Placeholder 2">
            <a:extLst>
              <a:ext uri="{FF2B5EF4-FFF2-40B4-BE49-F238E27FC236}">
                <a16:creationId xmlns:a16="http://schemas.microsoft.com/office/drawing/2014/main" id="{6C4988A8-CB1F-4E60-B226-9F06411AACD7}"/>
              </a:ext>
            </a:extLst>
          </p:cNvPr>
          <p:cNvSpPr>
            <a:spLocks noGrp="1"/>
          </p:cNvSpPr>
          <p:nvPr>
            <p:ph idx="1"/>
          </p:nvPr>
        </p:nvSpPr>
        <p:spPr>
          <a:xfrm>
            <a:off x="457200" y="1600200"/>
            <a:ext cx="8229600" cy="4525963"/>
          </a:xfrm>
        </p:spPr>
        <p:txBody>
          <a:bodyPr/>
          <a:lstStyle/>
          <a:p>
            <a:pPr marL="0" indent="0">
              <a:buNone/>
            </a:pPr>
            <a:r>
              <a:rPr lang="en-US" sz="3000" dirty="0"/>
              <a:t>Who may select a desired call sign under the vanity call sign rules?</a:t>
            </a:r>
          </a:p>
          <a:p>
            <a:pPr marL="0" indent="0">
              <a:buNone/>
            </a:pPr>
            <a:r>
              <a:rPr lang="en-US" sz="3000" dirty="0">
                <a:solidFill>
                  <a:schemeClr val="bg1">
                    <a:lumMod val="75000"/>
                  </a:schemeClr>
                </a:solidFill>
              </a:rPr>
              <a:t>A. Only a licensed amateur with a General or Amateur Extra class license</a:t>
            </a:r>
          </a:p>
          <a:p>
            <a:pPr marL="0" indent="0">
              <a:buNone/>
            </a:pPr>
            <a:r>
              <a:rPr lang="en-US" sz="3000" dirty="0">
                <a:solidFill>
                  <a:schemeClr val="bg1">
                    <a:lumMod val="75000"/>
                  </a:schemeClr>
                </a:solidFill>
              </a:rPr>
              <a:t>B. Only a licensed amateur with an Amateur Extra class license</a:t>
            </a:r>
          </a:p>
          <a:p>
            <a:pPr marL="0" indent="0">
              <a:buNone/>
            </a:pPr>
            <a:r>
              <a:rPr lang="en-US" sz="3000" dirty="0">
                <a:solidFill>
                  <a:schemeClr val="bg1">
                    <a:lumMod val="75000"/>
                  </a:schemeClr>
                </a:solidFill>
              </a:rPr>
              <a:t>C. Only a licensed amateur who has been licensed continuously for more than 10 years</a:t>
            </a:r>
          </a:p>
          <a:p>
            <a:pPr marL="0" indent="0">
              <a:buNone/>
            </a:pPr>
            <a:r>
              <a:rPr lang="en-US" sz="3000" dirty="0"/>
              <a:t>D. Any licensed amateur</a:t>
            </a:r>
            <a:endParaRPr lang="en-ZW" sz="3000" dirty="0"/>
          </a:p>
        </p:txBody>
      </p:sp>
    </p:spTree>
    <p:extLst>
      <p:ext uri="{BB962C8B-B14F-4D97-AF65-F5344CB8AC3E}">
        <p14:creationId xmlns:p14="http://schemas.microsoft.com/office/powerpoint/2010/main" val="351561867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dirty="0">
                <a:solidFill>
                  <a:schemeClr val="tx1"/>
                </a:solidFill>
                <a:latin typeface="+mn-lt"/>
                <a:ea typeface="+mn-ea"/>
                <a:cs typeface="+mn-cs"/>
              </a:rPr>
              <a:t>T1C03 [97.117]</a:t>
            </a:r>
            <a:endParaRPr lang="en-US" dirty="0"/>
          </a:p>
        </p:txBody>
      </p:sp>
      <p:sp>
        <p:nvSpPr>
          <p:cNvPr id="3" name="Content Placeholder 2"/>
          <p:cNvSpPr>
            <a:spLocks noGrp="1"/>
          </p:cNvSpPr>
          <p:nvPr>
            <p:ph idx="1"/>
          </p:nvPr>
        </p:nvSpPr>
        <p:spPr>
          <a:xfrm>
            <a:off x="457200" y="914400"/>
            <a:ext cx="8229600" cy="5791200"/>
          </a:xfrm>
        </p:spPr>
        <p:txBody>
          <a:bodyPr/>
          <a:lstStyle/>
          <a:p>
            <a:pPr>
              <a:buFontTx/>
              <a:buNone/>
            </a:pPr>
            <a:r>
              <a:rPr lang="en-US" altLang="en-US" sz="2700" dirty="0"/>
              <a:t>What types of international communications are an FCC-licensed amateur radio station permitted to make?</a:t>
            </a:r>
          </a:p>
          <a:p>
            <a:pPr>
              <a:buFontTx/>
              <a:buNone/>
            </a:pPr>
            <a:r>
              <a:rPr lang="en-US" altLang="en-US" sz="2700" dirty="0"/>
              <a:t>A. Communications incidental to the purposes of the Amateur Radio Service and remarks of a personal character</a:t>
            </a:r>
          </a:p>
          <a:p>
            <a:pPr>
              <a:buFontTx/>
              <a:buNone/>
            </a:pPr>
            <a:r>
              <a:rPr lang="en-US" altLang="en-US" sz="2700" dirty="0"/>
              <a:t>B. Communications incidental to conducting business or remarks of a personal nature</a:t>
            </a:r>
          </a:p>
          <a:p>
            <a:pPr>
              <a:buFontTx/>
              <a:buNone/>
            </a:pPr>
            <a:r>
              <a:rPr lang="en-US" altLang="en-US" sz="2700" dirty="0"/>
              <a:t>C. Only communications incidental to contest exchanges; all other communications are prohibited</a:t>
            </a:r>
          </a:p>
          <a:p>
            <a:pPr>
              <a:buFontTx/>
              <a:buNone/>
            </a:pPr>
            <a:r>
              <a:rPr lang="en-US" altLang="en-US" sz="2700" dirty="0"/>
              <a:t>D. Any communications that would be permitted by an international broadcast station</a:t>
            </a:r>
          </a:p>
        </p:txBody>
      </p:sp>
    </p:spTree>
    <p:extLst>
      <p:ext uri="{BB962C8B-B14F-4D97-AF65-F5344CB8AC3E}">
        <p14:creationId xmlns:p14="http://schemas.microsoft.com/office/powerpoint/2010/main" val="8524932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dirty="0">
                <a:solidFill>
                  <a:schemeClr val="tx1"/>
                </a:solidFill>
                <a:latin typeface="+mn-lt"/>
                <a:ea typeface="+mn-ea"/>
                <a:cs typeface="+mn-cs"/>
              </a:rPr>
              <a:t>T1C03 [97.117]</a:t>
            </a:r>
            <a:endParaRPr lang="en-US" dirty="0"/>
          </a:p>
        </p:txBody>
      </p:sp>
      <p:sp>
        <p:nvSpPr>
          <p:cNvPr id="3" name="Content Placeholder 2"/>
          <p:cNvSpPr>
            <a:spLocks noGrp="1"/>
          </p:cNvSpPr>
          <p:nvPr>
            <p:ph idx="1"/>
          </p:nvPr>
        </p:nvSpPr>
        <p:spPr>
          <a:xfrm>
            <a:off x="457200" y="914400"/>
            <a:ext cx="8229600" cy="5791200"/>
          </a:xfrm>
        </p:spPr>
        <p:txBody>
          <a:bodyPr/>
          <a:lstStyle/>
          <a:p>
            <a:pPr>
              <a:buFontTx/>
              <a:buNone/>
            </a:pPr>
            <a:r>
              <a:rPr lang="en-US" altLang="en-US" sz="2700" dirty="0"/>
              <a:t>What types of international communications are an FCC-licensed amateur radio station permitted to make?</a:t>
            </a:r>
          </a:p>
          <a:p>
            <a:pPr>
              <a:buFontTx/>
              <a:buNone/>
            </a:pPr>
            <a:r>
              <a:rPr lang="en-US" altLang="en-US" sz="2700" dirty="0"/>
              <a:t>A. Communications incidental to the purposes of the Amateur Radio Service and remarks of a personal character</a:t>
            </a:r>
          </a:p>
          <a:p>
            <a:pPr>
              <a:buFontTx/>
              <a:buNone/>
            </a:pPr>
            <a:r>
              <a:rPr lang="en-US" altLang="en-US" sz="2700" dirty="0">
                <a:solidFill>
                  <a:schemeClr val="bg1">
                    <a:lumMod val="75000"/>
                  </a:schemeClr>
                </a:solidFill>
              </a:rPr>
              <a:t>B. Communications incidental to conducting business or remarks of a personal nature</a:t>
            </a:r>
          </a:p>
          <a:p>
            <a:pPr>
              <a:buFontTx/>
              <a:buNone/>
            </a:pPr>
            <a:r>
              <a:rPr lang="en-US" altLang="en-US" sz="2700" dirty="0">
                <a:solidFill>
                  <a:schemeClr val="bg1">
                    <a:lumMod val="75000"/>
                  </a:schemeClr>
                </a:solidFill>
              </a:rPr>
              <a:t>C. Only communications incidental to contest exchanges; all other communications are prohibited</a:t>
            </a:r>
          </a:p>
          <a:p>
            <a:pPr>
              <a:buFontTx/>
              <a:buNone/>
            </a:pPr>
            <a:r>
              <a:rPr lang="en-US" altLang="en-US" sz="2700" dirty="0">
                <a:solidFill>
                  <a:schemeClr val="bg1">
                    <a:lumMod val="75000"/>
                  </a:schemeClr>
                </a:solidFill>
              </a:rPr>
              <a:t>D. Any communications that would be permitted by an international broadcast station</a:t>
            </a:r>
          </a:p>
        </p:txBody>
      </p:sp>
    </p:spTree>
    <p:extLst>
      <p:ext uri="{BB962C8B-B14F-4D97-AF65-F5344CB8AC3E}">
        <p14:creationId xmlns:p14="http://schemas.microsoft.com/office/powerpoint/2010/main" val="31645494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T1C04 [97.23]</a:t>
            </a:r>
            <a:endParaRPr lang="en-US" dirty="0"/>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dirty="0"/>
              <a:t>What may happen if the FCC is unable to reach you by email?</a:t>
            </a:r>
          </a:p>
          <a:p>
            <a:pPr>
              <a:buFontTx/>
              <a:buNone/>
            </a:pPr>
            <a:r>
              <a:rPr lang="en-US" altLang="en-US" dirty="0"/>
              <a:t>A. Fine and suspension of operator license</a:t>
            </a:r>
          </a:p>
          <a:p>
            <a:pPr>
              <a:buFontTx/>
              <a:buNone/>
            </a:pPr>
            <a:r>
              <a:rPr lang="en-US" altLang="en-US" dirty="0"/>
              <a:t>B. Revocation of the station license or suspension of the operator license</a:t>
            </a:r>
          </a:p>
          <a:p>
            <a:pPr>
              <a:buFontTx/>
              <a:buNone/>
            </a:pPr>
            <a:r>
              <a:rPr lang="en-US" altLang="en-US" dirty="0"/>
              <a:t>C. Revocation of access to the license record in the FCC system</a:t>
            </a:r>
          </a:p>
          <a:p>
            <a:pPr>
              <a:buFontTx/>
              <a:buNone/>
            </a:pPr>
            <a:r>
              <a:rPr lang="en-US" altLang="en-US" dirty="0"/>
              <a:t>D. Nothing; there is no such requirement</a:t>
            </a:r>
          </a:p>
        </p:txBody>
      </p:sp>
    </p:spTree>
    <p:extLst>
      <p:ext uri="{BB962C8B-B14F-4D97-AF65-F5344CB8AC3E}">
        <p14:creationId xmlns:p14="http://schemas.microsoft.com/office/powerpoint/2010/main" val="20318317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T1C04 [97.23]</a:t>
            </a:r>
            <a:endParaRPr lang="en-US" dirty="0"/>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dirty="0"/>
              <a:t>What may happen if the FCC is unable to reach you by email?</a:t>
            </a:r>
          </a:p>
          <a:p>
            <a:pPr>
              <a:buFontTx/>
              <a:buNone/>
            </a:pPr>
            <a:r>
              <a:rPr lang="en-US" altLang="en-US" dirty="0">
                <a:solidFill>
                  <a:schemeClr val="bg1">
                    <a:lumMod val="75000"/>
                  </a:schemeClr>
                </a:solidFill>
              </a:rPr>
              <a:t>A. Fine and suspension of operator license</a:t>
            </a:r>
          </a:p>
          <a:p>
            <a:pPr>
              <a:buFontTx/>
              <a:buNone/>
            </a:pPr>
            <a:r>
              <a:rPr lang="en-US" altLang="en-US" dirty="0"/>
              <a:t>B. Revocation of the station license or suspension of the operator license</a:t>
            </a:r>
          </a:p>
          <a:p>
            <a:pPr>
              <a:buFontTx/>
              <a:buNone/>
            </a:pPr>
            <a:r>
              <a:rPr lang="en-US" altLang="en-US" dirty="0">
                <a:solidFill>
                  <a:schemeClr val="bg1">
                    <a:lumMod val="75000"/>
                  </a:schemeClr>
                </a:solidFill>
              </a:rPr>
              <a:t>C. Revocation of access to the license record in the FCC system</a:t>
            </a:r>
          </a:p>
          <a:p>
            <a:pPr>
              <a:buFontTx/>
              <a:buNone/>
            </a:pPr>
            <a:r>
              <a:rPr lang="en-US" altLang="en-US" dirty="0">
                <a:solidFill>
                  <a:schemeClr val="bg1">
                    <a:lumMod val="75000"/>
                  </a:schemeClr>
                </a:solidFill>
              </a:rPr>
              <a:t>D. Nothing; there is no such requirement</a:t>
            </a:r>
          </a:p>
        </p:txBody>
      </p:sp>
    </p:spTree>
    <p:extLst>
      <p:ext uri="{BB962C8B-B14F-4D97-AF65-F5344CB8AC3E}">
        <p14:creationId xmlns:p14="http://schemas.microsoft.com/office/powerpoint/2010/main" val="266496347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T1C05</a:t>
            </a:r>
          </a:p>
        </p:txBody>
      </p:sp>
      <p:sp>
        <p:nvSpPr>
          <p:cNvPr id="3" name="Content Placeholder 2"/>
          <p:cNvSpPr>
            <a:spLocks noGrp="1"/>
          </p:cNvSpPr>
          <p:nvPr>
            <p:ph idx="1"/>
          </p:nvPr>
        </p:nvSpPr>
        <p:spPr/>
        <p:txBody>
          <a:bodyPr/>
          <a:lstStyle/>
          <a:p>
            <a:pPr>
              <a:buFontTx/>
              <a:buNone/>
            </a:pPr>
            <a:r>
              <a:rPr lang="en-US" altLang="en-US" dirty="0"/>
              <a:t>Which of the following is a valid Technician class call sign format?</a:t>
            </a:r>
          </a:p>
          <a:p>
            <a:pPr>
              <a:buFontTx/>
              <a:buNone/>
            </a:pPr>
            <a:r>
              <a:rPr lang="en-US" altLang="en-US" dirty="0"/>
              <a:t>A. KF1XXX</a:t>
            </a:r>
          </a:p>
          <a:p>
            <a:pPr>
              <a:buFontTx/>
              <a:buNone/>
            </a:pPr>
            <a:r>
              <a:rPr lang="en-US" altLang="en-US" dirty="0"/>
              <a:t>B. KA1X</a:t>
            </a:r>
          </a:p>
          <a:p>
            <a:pPr>
              <a:buFontTx/>
              <a:buNone/>
            </a:pPr>
            <a:r>
              <a:rPr lang="en-US" altLang="en-US" dirty="0"/>
              <a:t>C. W1XX</a:t>
            </a:r>
          </a:p>
          <a:p>
            <a:pPr>
              <a:buFontTx/>
              <a:buNone/>
            </a:pPr>
            <a:r>
              <a:rPr lang="en-US" altLang="en-US" dirty="0"/>
              <a:t>D. All these choices are correct</a:t>
            </a:r>
          </a:p>
          <a:p>
            <a:pPr>
              <a:buFontTx/>
              <a:buNone/>
            </a:pPr>
            <a:endParaRPr lang="en-US" altLang="en-US" dirty="0"/>
          </a:p>
        </p:txBody>
      </p:sp>
    </p:spTree>
    <p:extLst>
      <p:ext uri="{BB962C8B-B14F-4D97-AF65-F5344CB8AC3E}">
        <p14:creationId xmlns:p14="http://schemas.microsoft.com/office/powerpoint/2010/main" val="39274230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T1C05</a:t>
            </a:r>
          </a:p>
        </p:txBody>
      </p:sp>
      <p:sp>
        <p:nvSpPr>
          <p:cNvPr id="3" name="Content Placeholder 2"/>
          <p:cNvSpPr>
            <a:spLocks noGrp="1"/>
          </p:cNvSpPr>
          <p:nvPr>
            <p:ph idx="1"/>
          </p:nvPr>
        </p:nvSpPr>
        <p:spPr/>
        <p:txBody>
          <a:bodyPr/>
          <a:lstStyle/>
          <a:p>
            <a:pPr>
              <a:buFontTx/>
              <a:buNone/>
            </a:pPr>
            <a:r>
              <a:rPr lang="en-US" altLang="en-US" dirty="0"/>
              <a:t>Which of the following is a valid </a:t>
            </a:r>
            <a:r>
              <a:rPr lang="en-US" altLang="en-US" b="1" dirty="0">
                <a:solidFill>
                  <a:srgbClr val="FF0000"/>
                </a:solidFill>
              </a:rPr>
              <a:t>Technician </a:t>
            </a:r>
            <a:r>
              <a:rPr lang="en-US" altLang="en-US" dirty="0"/>
              <a:t>class call sign format?</a:t>
            </a:r>
          </a:p>
          <a:p>
            <a:pPr>
              <a:buFontTx/>
              <a:buNone/>
            </a:pPr>
            <a:r>
              <a:rPr lang="en-US" altLang="en-US" dirty="0"/>
              <a:t>A. KF1XXX</a:t>
            </a:r>
          </a:p>
          <a:p>
            <a:pPr>
              <a:buFontTx/>
              <a:buNone/>
            </a:pPr>
            <a:r>
              <a:rPr lang="en-US" altLang="en-US" dirty="0">
                <a:solidFill>
                  <a:schemeClr val="bg1">
                    <a:lumMod val="75000"/>
                  </a:schemeClr>
                </a:solidFill>
              </a:rPr>
              <a:t>B. KA1X</a:t>
            </a:r>
          </a:p>
          <a:p>
            <a:pPr>
              <a:buFontTx/>
              <a:buNone/>
            </a:pPr>
            <a:r>
              <a:rPr lang="en-US" altLang="en-US" dirty="0">
                <a:solidFill>
                  <a:schemeClr val="bg1">
                    <a:lumMod val="75000"/>
                  </a:schemeClr>
                </a:solidFill>
              </a:rPr>
              <a:t>C. W1XX</a:t>
            </a:r>
          </a:p>
          <a:p>
            <a:pPr>
              <a:buFontTx/>
              <a:buNone/>
            </a:pPr>
            <a:r>
              <a:rPr lang="en-US" altLang="en-US" dirty="0">
                <a:solidFill>
                  <a:schemeClr val="bg1">
                    <a:lumMod val="75000"/>
                  </a:schemeClr>
                </a:solidFill>
              </a:rPr>
              <a:t>D. All these choices are correct</a:t>
            </a:r>
          </a:p>
          <a:p>
            <a:pPr>
              <a:buFontTx/>
              <a:buNone/>
            </a:pPr>
            <a:endParaRPr lang="en-US" altLang="en-US" dirty="0"/>
          </a:p>
        </p:txBody>
      </p:sp>
      <p:sp>
        <p:nvSpPr>
          <p:cNvPr id="4" name="TextBox 3"/>
          <p:cNvSpPr txBox="1">
            <a:spLocks noChangeArrowheads="1"/>
          </p:cNvSpPr>
          <p:nvPr/>
        </p:nvSpPr>
        <p:spPr bwMode="auto">
          <a:xfrm>
            <a:off x="609600" y="5108575"/>
            <a:ext cx="761103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This is a 2 x 3 Call sign. A two letter prefix, a single zone number, followed by a 3 letter suffix.</a:t>
            </a:r>
          </a:p>
          <a:p>
            <a:pPr eaLnBrk="1" fontAlgn="base" hangingPunct="1">
              <a:spcBef>
                <a:spcPct val="0"/>
              </a:spcBef>
              <a:spcAft>
                <a:spcPct val="0"/>
              </a:spcAft>
              <a:buFontTx/>
              <a:buNone/>
            </a:pPr>
            <a:r>
              <a:rPr lang="en-US" altLang="en-US" sz="2400" dirty="0">
                <a:solidFill>
                  <a:srgbClr val="0070C0"/>
                </a:solidFill>
                <a:cs typeface="Arial" charset="0"/>
              </a:rPr>
              <a:t>US Calls start with an  </a:t>
            </a:r>
            <a:r>
              <a:rPr lang="en-US" altLang="en-US" sz="2400" b="1" dirty="0">
                <a:solidFill>
                  <a:srgbClr val="0070C0"/>
                </a:solidFill>
                <a:cs typeface="Arial" charset="0"/>
              </a:rPr>
              <a:t>A  K  N  </a:t>
            </a:r>
            <a:r>
              <a:rPr lang="en-US" altLang="en-US" sz="2400" dirty="0">
                <a:solidFill>
                  <a:srgbClr val="0070C0"/>
                </a:solidFill>
                <a:cs typeface="Arial" charset="0"/>
              </a:rPr>
              <a:t>and </a:t>
            </a:r>
            <a:r>
              <a:rPr lang="en-US" altLang="en-US" sz="2400" b="1" dirty="0">
                <a:solidFill>
                  <a:srgbClr val="0070C0"/>
                </a:solidFill>
                <a:cs typeface="Arial" charset="0"/>
              </a:rPr>
              <a:t>W</a:t>
            </a:r>
          </a:p>
        </p:txBody>
      </p:sp>
    </p:spTree>
    <p:extLst>
      <p:ext uri="{BB962C8B-B14F-4D97-AF65-F5344CB8AC3E}">
        <p14:creationId xmlns:p14="http://schemas.microsoft.com/office/powerpoint/2010/main" val="389521857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T1C06 [97.5(a)(2)]</a:t>
            </a:r>
            <a:endParaRPr lang="en-US" dirty="0"/>
          </a:p>
        </p:txBody>
      </p:sp>
      <p:sp>
        <p:nvSpPr>
          <p:cNvPr id="3" name="Content Placeholder 2"/>
          <p:cNvSpPr>
            <a:spLocks noGrp="1"/>
          </p:cNvSpPr>
          <p:nvPr>
            <p:ph idx="1"/>
          </p:nvPr>
        </p:nvSpPr>
        <p:spPr/>
        <p:txBody>
          <a:bodyPr/>
          <a:lstStyle/>
          <a:p>
            <a:pPr>
              <a:buFontTx/>
              <a:buNone/>
            </a:pPr>
            <a:r>
              <a:rPr lang="en-US" altLang="en-US" sz="2400" dirty="0"/>
              <a:t>From which of the following locations may an FCC-licensed amateur station transmit?</a:t>
            </a:r>
          </a:p>
          <a:p>
            <a:pPr>
              <a:buFontTx/>
              <a:buNone/>
            </a:pPr>
            <a:r>
              <a:rPr lang="en-US" altLang="en-US" sz="2400" dirty="0"/>
              <a:t>A. From within any country that belongs to the International Telecommunications Union</a:t>
            </a:r>
          </a:p>
          <a:p>
            <a:pPr>
              <a:buFontTx/>
              <a:buNone/>
            </a:pPr>
            <a:r>
              <a:rPr lang="en-US" altLang="en-US" sz="2400" dirty="0"/>
              <a:t>B. From within any country that is a member of the United Nations </a:t>
            </a:r>
          </a:p>
          <a:p>
            <a:pPr>
              <a:buFontTx/>
              <a:buNone/>
            </a:pPr>
            <a:r>
              <a:rPr lang="en-US" altLang="en-US" sz="2400" dirty="0"/>
              <a:t>C. From anywhere within International Telecommunication Union (ITU) Regions 2 and 3</a:t>
            </a:r>
          </a:p>
          <a:p>
            <a:pPr>
              <a:buFontTx/>
              <a:buNone/>
            </a:pPr>
            <a:r>
              <a:rPr lang="en-US" altLang="en-US" sz="2400" dirty="0"/>
              <a:t>D. From any vessel or craft located in international waters and documented or registered in the United States</a:t>
            </a:r>
          </a:p>
          <a:p>
            <a:pPr>
              <a:buFontTx/>
              <a:buNone/>
            </a:pPr>
            <a:endParaRPr lang="en-US" altLang="en-US" sz="2400" dirty="0"/>
          </a:p>
        </p:txBody>
      </p:sp>
    </p:spTree>
    <p:extLst>
      <p:ext uri="{BB962C8B-B14F-4D97-AF65-F5344CB8AC3E}">
        <p14:creationId xmlns:p14="http://schemas.microsoft.com/office/powerpoint/2010/main" val="135951287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T1C06 [97.5(a)(2)]</a:t>
            </a:r>
            <a:endParaRPr lang="en-US" dirty="0"/>
          </a:p>
        </p:txBody>
      </p:sp>
      <p:sp>
        <p:nvSpPr>
          <p:cNvPr id="3" name="Content Placeholder 2"/>
          <p:cNvSpPr>
            <a:spLocks noGrp="1"/>
          </p:cNvSpPr>
          <p:nvPr>
            <p:ph idx="1"/>
          </p:nvPr>
        </p:nvSpPr>
        <p:spPr/>
        <p:txBody>
          <a:bodyPr/>
          <a:lstStyle/>
          <a:p>
            <a:pPr>
              <a:buFontTx/>
              <a:buNone/>
            </a:pPr>
            <a:r>
              <a:rPr lang="en-US" altLang="en-US" sz="2400" dirty="0"/>
              <a:t>From which of the following locations may an FCC-licensed amateur station transmit?</a:t>
            </a:r>
          </a:p>
          <a:p>
            <a:pPr>
              <a:buFontTx/>
              <a:buNone/>
            </a:pPr>
            <a:r>
              <a:rPr lang="en-US" altLang="en-US" sz="2400" dirty="0">
                <a:solidFill>
                  <a:schemeClr val="bg1">
                    <a:lumMod val="75000"/>
                  </a:schemeClr>
                </a:solidFill>
              </a:rPr>
              <a:t>A. From within any country that belongs to the International Telecommunications Union</a:t>
            </a:r>
          </a:p>
          <a:p>
            <a:pPr>
              <a:buFontTx/>
              <a:buNone/>
            </a:pPr>
            <a:r>
              <a:rPr lang="en-US" altLang="en-US" sz="2400" dirty="0">
                <a:solidFill>
                  <a:schemeClr val="bg1">
                    <a:lumMod val="75000"/>
                  </a:schemeClr>
                </a:solidFill>
              </a:rPr>
              <a:t>B. From within any country that is a member of the United Nations </a:t>
            </a:r>
          </a:p>
          <a:p>
            <a:pPr>
              <a:buFontTx/>
              <a:buNone/>
            </a:pPr>
            <a:r>
              <a:rPr lang="en-US" altLang="en-US" sz="2400" dirty="0">
                <a:solidFill>
                  <a:schemeClr val="bg1">
                    <a:lumMod val="75000"/>
                  </a:schemeClr>
                </a:solidFill>
              </a:rPr>
              <a:t>C. From anywhere within International Telecommunication Union (ITU) Regions 2 and 3</a:t>
            </a:r>
          </a:p>
          <a:p>
            <a:pPr>
              <a:buFontTx/>
              <a:buNone/>
            </a:pPr>
            <a:r>
              <a:rPr lang="en-US" altLang="en-US" sz="2400" dirty="0"/>
              <a:t>D. From any vessel or craft located in international waters and documented or registered in the United States</a:t>
            </a:r>
          </a:p>
          <a:p>
            <a:pPr>
              <a:buFontTx/>
              <a:buNone/>
            </a:pPr>
            <a:endParaRPr lang="en-US" altLang="en-US" sz="2400" dirty="0"/>
          </a:p>
        </p:txBody>
      </p:sp>
    </p:spTree>
    <p:extLst>
      <p:ext uri="{BB962C8B-B14F-4D97-AF65-F5344CB8AC3E}">
        <p14:creationId xmlns:p14="http://schemas.microsoft.com/office/powerpoint/2010/main" val="3528430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b="1" dirty="0">
                <a:solidFill>
                  <a:srgbClr val="0070C0"/>
                </a:solidFill>
              </a:rPr>
              <a:t>2018 Technician Class (Element 2)</a:t>
            </a:r>
            <a:endParaRPr lang="en-US" altLang="en-US" dirty="0">
              <a:solidFill>
                <a:srgbClr val="0070C0"/>
              </a:solidFill>
            </a:endParaRPr>
          </a:p>
        </p:txBody>
      </p:sp>
      <p:sp>
        <p:nvSpPr>
          <p:cNvPr id="10243" name="Content Placeholder 2"/>
          <p:cNvSpPr>
            <a:spLocks noGrp="1"/>
          </p:cNvSpPr>
          <p:nvPr>
            <p:ph idx="1"/>
          </p:nvPr>
        </p:nvSpPr>
        <p:spPr>
          <a:xfrm>
            <a:off x="457200" y="1752600"/>
            <a:ext cx="8229600" cy="4373563"/>
          </a:xfrm>
        </p:spPr>
        <p:txBody>
          <a:bodyPr/>
          <a:lstStyle/>
          <a:p>
            <a:pPr eaLnBrk="1" hangingPunct="1"/>
            <a:r>
              <a:rPr lang="en-US" altLang="en-US" sz="3600" dirty="0">
                <a:solidFill>
                  <a:srgbClr val="0070C0"/>
                </a:solidFill>
              </a:rPr>
              <a:t>There are 442</a:t>
            </a:r>
            <a:r>
              <a:rPr lang="en-US" altLang="en-US" sz="3600" dirty="0">
                <a:solidFill>
                  <a:srgbClr val="FF0000"/>
                </a:solidFill>
              </a:rPr>
              <a:t> </a:t>
            </a:r>
            <a:r>
              <a:rPr lang="en-US" altLang="en-US" sz="3600" dirty="0">
                <a:solidFill>
                  <a:srgbClr val="0070C0"/>
                </a:solidFill>
              </a:rPr>
              <a:t>questions in this pool out of which you will have 35 on your Exam. The question pool is broken into </a:t>
            </a:r>
            <a:r>
              <a:rPr lang="en-US" altLang="en-US" sz="3600" dirty="0" err="1">
                <a:solidFill>
                  <a:srgbClr val="0070C0"/>
                </a:solidFill>
              </a:rPr>
              <a:t>subelements</a:t>
            </a:r>
            <a:r>
              <a:rPr lang="en-US" altLang="en-US" sz="3600" dirty="0">
                <a:solidFill>
                  <a:srgbClr val="0070C0"/>
                </a:solidFill>
              </a:rPr>
              <a:t>.  </a:t>
            </a:r>
            <a:r>
              <a:rPr lang="en-US" altLang="en-US" sz="3600" dirty="0" err="1">
                <a:solidFill>
                  <a:srgbClr val="0070C0"/>
                </a:solidFill>
              </a:rPr>
              <a:t>Subelements</a:t>
            </a:r>
            <a:r>
              <a:rPr lang="en-US" altLang="en-US" sz="3600" dirty="0">
                <a:solidFill>
                  <a:srgbClr val="0070C0"/>
                </a:solidFill>
              </a:rPr>
              <a:t> are also subdivided into topic sections. You will have one question from each section on your official Exam.</a:t>
            </a:r>
          </a:p>
        </p:txBody>
      </p:sp>
    </p:spTree>
    <p:extLst>
      <p:ext uri="{BB962C8B-B14F-4D97-AF65-F5344CB8AC3E}">
        <p14:creationId xmlns:p14="http://schemas.microsoft.com/office/powerpoint/2010/main" val="97681729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T1C07 [97.23]</a:t>
            </a:r>
            <a:endParaRPr lang="en-US" dirty="0"/>
          </a:p>
        </p:txBody>
      </p:sp>
      <p:sp>
        <p:nvSpPr>
          <p:cNvPr id="3" name="Content Placeholder 2"/>
          <p:cNvSpPr>
            <a:spLocks noGrp="1"/>
          </p:cNvSpPr>
          <p:nvPr>
            <p:ph idx="1"/>
          </p:nvPr>
        </p:nvSpPr>
        <p:spPr>
          <a:xfrm>
            <a:off x="457200" y="1219200"/>
            <a:ext cx="8229600" cy="5181600"/>
          </a:xfrm>
        </p:spPr>
        <p:txBody>
          <a:bodyPr/>
          <a:lstStyle/>
          <a:p>
            <a:pPr>
              <a:buFontTx/>
              <a:buNone/>
            </a:pPr>
            <a:r>
              <a:rPr lang="en-US" altLang="en-US" sz="2700" dirty="0"/>
              <a:t>Which of the following can result in revocation of the station license or suspension of the operator license?</a:t>
            </a:r>
          </a:p>
          <a:p>
            <a:pPr>
              <a:buFontTx/>
              <a:buNone/>
            </a:pPr>
            <a:r>
              <a:rPr lang="en-US" altLang="en-US" sz="2700" dirty="0"/>
              <a:t>A. Failure to inform the FCC of any changes in the amateur station following performance of an RF safety environmental evaluation</a:t>
            </a:r>
          </a:p>
          <a:p>
            <a:pPr>
              <a:buFontTx/>
              <a:buNone/>
            </a:pPr>
            <a:r>
              <a:rPr lang="en-US" altLang="en-US" sz="2700" dirty="0"/>
              <a:t>B. Failure to provide and maintain a correct email address with the FCC</a:t>
            </a:r>
          </a:p>
          <a:p>
            <a:pPr>
              <a:buFontTx/>
              <a:buNone/>
            </a:pPr>
            <a:r>
              <a:rPr lang="en-US" altLang="en-US" sz="2700" dirty="0"/>
              <a:t>C. Failure to obtain FCC type acceptance prior to using a home-built transmitter</a:t>
            </a:r>
          </a:p>
          <a:p>
            <a:pPr>
              <a:buFontTx/>
              <a:buNone/>
            </a:pPr>
            <a:r>
              <a:rPr lang="en-US" altLang="en-US" sz="2700" dirty="0"/>
              <a:t>D. Failure to have a copy of your license available at your station</a:t>
            </a:r>
          </a:p>
          <a:p>
            <a:pPr>
              <a:buFontTx/>
              <a:buNone/>
            </a:pPr>
            <a:endParaRPr lang="en-US" altLang="en-US" dirty="0"/>
          </a:p>
        </p:txBody>
      </p:sp>
    </p:spTree>
    <p:extLst>
      <p:ext uri="{BB962C8B-B14F-4D97-AF65-F5344CB8AC3E}">
        <p14:creationId xmlns:p14="http://schemas.microsoft.com/office/powerpoint/2010/main" val="34828526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T1C07 [97.23]</a:t>
            </a:r>
            <a:endParaRPr lang="en-US" dirty="0"/>
          </a:p>
        </p:txBody>
      </p:sp>
      <p:sp>
        <p:nvSpPr>
          <p:cNvPr id="3" name="Content Placeholder 2"/>
          <p:cNvSpPr>
            <a:spLocks noGrp="1"/>
          </p:cNvSpPr>
          <p:nvPr>
            <p:ph idx="1"/>
          </p:nvPr>
        </p:nvSpPr>
        <p:spPr>
          <a:xfrm>
            <a:off x="457200" y="1219200"/>
            <a:ext cx="8229600" cy="5181600"/>
          </a:xfrm>
        </p:spPr>
        <p:txBody>
          <a:bodyPr/>
          <a:lstStyle/>
          <a:p>
            <a:pPr>
              <a:buFontTx/>
              <a:buNone/>
            </a:pPr>
            <a:r>
              <a:rPr lang="en-US" altLang="en-US" sz="2700" dirty="0"/>
              <a:t>Which of the following can result in revocation of the station license or suspension of the operator license?</a:t>
            </a:r>
          </a:p>
          <a:p>
            <a:pPr>
              <a:buFontTx/>
              <a:buNone/>
            </a:pPr>
            <a:r>
              <a:rPr lang="en-US" altLang="en-US" sz="2700" dirty="0">
                <a:solidFill>
                  <a:schemeClr val="bg1">
                    <a:lumMod val="75000"/>
                  </a:schemeClr>
                </a:solidFill>
              </a:rPr>
              <a:t>A. Failure to inform the FCC of any changes in the amateur station following performance of an RF safety environmental evaluation</a:t>
            </a:r>
          </a:p>
          <a:p>
            <a:pPr>
              <a:buFontTx/>
              <a:buNone/>
            </a:pPr>
            <a:r>
              <a:rPr lang="en-US" altLang="en-US" sz="2700" dirty="0"/>
              <a:t>B. Failure to provide and maintain a correct email address with the FCC</a:t>
            </a:r>
          </a:p>
          <a:p>
            <a:pPr>
              <a:buFontTx/>
              <a:buNone/>
            </a:pPr>
            <a:r>
              <a:rPr lang="en-US" altLang="en-US" sz="2700" dirty="0">
                <a:solidFill>
                  <a:schemeClr val="bg1">
                    <a:lumMod val="75000"/>
                  </a:schemeClr>
                </a:solidFill>
              </a:rPr>
              <a:t>C. Failure to obtain FCC type acceptance prior to using a home-built transmitter</a:t>
            </a:r>
          </a:p>
          <a:p>
            <a:pPr>
              <a:buFontTx/>
              <a:buNone/>
            </a:pPr>
            <a:r>
              <a:rPr lang="en-US" altLang="en-US" sz="2700" dirty="0">
                <a:solidFill>
                  <a:schemeClr val="bg1">
                    <a:lumMod val="75000"/>
                  </a:schemeClr>
                </a:solidFill>
              </a:rPr>
              <a:t>D. Failure to have a copy of your license available at your station</a:t>
            </a:r>
          </a:p>
          <a:p>
            <a:pPr>
              <a:buFontTx/>
              <a:buNone/>
            </a:pPr>
            <a:endParaRPr lang="en-US" altLang="en-US" dirty="0"/>
          </a:p>
        </p:txBody>
      </p:sp>
    </p:spTree>
    <p:extLst>
      <p:ext uri="{BB962C8B-B14F-4D97-AF65-F5344CB8AC3E}">
        <p14:creationId xmlns:p14="http://schemas.microsoft.com/office/powerpoint/2010/main" val="118869437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T1C08 [97.25]</a:t>
            </a:r>
            <a:endParaRPr lang="en-US" dirty="0"/>
          </a:p>
        </p:txBody>
      </p:sp>
      <p:sp>
        <p:nvSpPr>
          <p:cNvPr id="3" name="Content Placeholder 2"/>
          <p:cNvSpPr>
            <a:spLocks noGrp="1"/>
          </p:cNvSpPr>
          <p:nvPr>
            <p:ph idx="1"/>
          </p:nvPr>
        </p:nvSpPr>
        <p:spPr/>
        <p:txBody>
          <a:bodyPr/>
          <a:lstStyle/>
          <a:p>
            <a:pPr>
              <a:buFontTx/>
              <a:buNone/>
            </a:pPr>
            <a:r>
              <a:rPr lang="en-US" altLang="en-US" dirty="0"/>
              <a:t>What is the normal term for an FCC-issued amateur radio license?</a:t>
            </a:r>
          </a:p>
          <a:p>
            <a:pPr>
              <a:buFontTx/>
              <a:buNone/>
            </a:pPr>
            <a:r>
              <a:rPr lang="en-US" altLang="en-US" dirty="0"/>
              <a:t>A. Five years</a:t>
            </a:r>
          </a:p>
          <a:p>
            <a:pPr>
              <a:buFontTx/>
              <a:buNone/>
            </a:pPr>
            <a:r>
              <a:rPr lang="en-US" altLang="en-US" dirty="0"/>
              <a:t>B. Life</a:t>
            </a:r>
          </a:p>
          <a:p>
            <a:pPr>
              <a:buFontTx/>
              <a:buNone/>
            </a:pPr>
            <a:r>
              <a:rPr lang="en-US" altLang="en-US" dirty="0"/>
              <a:t>C. Ten years</a:t>
            </a:r>
          </a:p>
          <a:p>
            <a:pPr>
              <a:buFontTx/>
              <a:buNone/>
            </a:pPr>
            <a:r>
              <a:rPr lang="en-US" altLang="en-US" dirty="0"/>
              <a:t>D. Eight years</a:t>
            </a:r>
          </a:p>
        </p:txBody>
      </p:sp>
    </p:spTree>
    <p:extLst>
      <p:ext uri="{BB962C8B-B14F-4D97-AF65-F5344CB8AC3E}">
        <p14:creationId xmlns:p14="http://schemas.microsoft.com/office/powerpoint/2010/main" val="41698559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T1C08 [97.25]</a:t>
            </a:r>
            <a:endParaRPr lang="en-US" dirty="0"/>
          </a:p>
        </p:txBody>
      </p:sp>
      <p:sp>
        <p:nvSpPr>
          <p:cNvPr id="3" name="Content Placeholder 2"/>
          <p:cNvSpPr>
            <a:spLocks noGrp="1"/>
          </p:cNvSpPr>
          <p:nvPr>
            <p:ph idx="1"/>
          </p:nvPr>
        </p:nvSpPr>
        <p:spPr/>
        <p:txBody>
          <a:bodyPr/>
          <a:lstStyle/>
          <a:p>
            <a:pPr>
              <a:buFontTx/>
              <a:buNone/>
            </a:pPr>
            <a:r>
              <a:rPr lang="en-US" altLang="en-US" dirty="0"/>
              <a:t>What is the normal term for an FCC-issued amateur radio license?</a:t>
            </a:r>
          </a:p>
          <a:p>
            <a:pPr>
              <a:buFontTx/>
              <a:buNone/>
            </a:pPr>
            <a:r>
              <a:rPr lang="en-US" altLang="en-US" dirty="0">
                <a:solidFill>
                  <a:schemeClr val="bg1">
                    <a:lumMod val="75000"/>
                  </a:schemeClr>
                </a:solidFill>
              </a:rPr>
              <a:t>A. Five years</a:t>
            </a:r>
          </a:p>
          <a:p>
            <a:pPr>
              <a:buFontTx/>
              <a:buNone/>
            </a:pPr>
            <a:r>
              <a:rPr lang="en-US" altLang="en-US" dirty="0">
                <a:solidFill>
                  <a:schemeClr val="bg1">
                    <a:lumMod val="75000"/>
                  </a:schemeClr>
                </a:solidFill>
              </a:rPr>
              <a:t>B. Life</a:t>
            </a:r>
          </a:p>
          <a:p>
            <a:pPr>
              <a:buFontTx/>
              <a:buNone/>
            </a:pPr>
            <a:r>
              <a:rPr lang="en-US" altLang="en-US" dirty="0"/>
              <a:t>C. Ten years</a:t>
            </a:r>
          </a:p>
          <a:p>
            <a:pPr>
              <a:buFontTx/>
              <a:buNone/>
            </a:pPr>
            <a:r>
              <a:rPr lang="en-US" altLang="en-US" dirty="0">
                <a:solidFill>
                  <a:schemeClr val="bg1">
                    <a:lumMod val="75000"/>
                  </a:schemeClr>
                </a:solidFill>
              </a:rPr>
              <a:t>D. Eight years</a:t>
            </a:r>
          </a:p>
        </p:txBody>
      </p:sp>
    </p:spTree>
    <p:extLst>
      <p:ext uri="{BB962C8B-B14F-4D97-AF65-F5344CB8AC3E}">
        <p14:creationId xmlns:p14="http://schemas.microsoft.com/office/powerpoint/2010/main" val="255944313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T1C09 [97.21(a)(b)]</a:t>
            </a:r>
            <a:endParaRPr lang="en-US" dirty="0"/>
          </a:p>
        </p:txBody>
      </p:sp>
      <p:sp>
        <p:nvSpPr>
          <p:cNvPr id="3" name="Content Placeholder 2"/>
          <p:cNvSpPr>
            <a:spLocks noGrp="1"/>
          </p:cNvSpPr>
          <p:nvPr>
            <p:ph idx="1"/>
          </p:nvPr>
        </p:nvSpPr>
        <p:spPr/>
        <p:txBody>
          <a:bodyPr/>
          <a:lstStyle/>
          <a:p>
            <a:pPr>
              <a:buFontTx/>
              <a:buNone/>
            </a:pPr>
            <a:r>
              <a:rPr lang="en-US" altLang="en-US" dirty="0"/>
              <a:t>What is the grace period for renewal if an amateur license expires?</a:t>
            </a:r>
          </a:p>
          <a:p>
            <a:pPr>
              <a:buFontTx/>
              <a:buNone/>
            </a:pPr>
            <a:r>
              <a:rPr lang="en-US" altLang="en-US" dirty="0"/>
              <a:t>A. Two years</a:t>
            </a:r>
          </a:p>
          <a:p>
            <a:pPr>
              <a:buFontTx/>
              <a:buNone/>
            </a:pPr>
            <a:r>
              <a:rPr lang="en-US" altLang="en-US" dirty="0"/>
              <a:t>B. Three years</a:t>
            </a:r>
          </a:p>
          <a:p>
            <a:pPr>
              <a:buFontTx/>
              <a:buNone/>
            </a:pPr>
            <a:r>
              <a:rPr lang="en-US" altLang="en-US" dirty="0"/>
              <a:t>C. Five years</a:t>
            </a:r>
          </a:p>
          <a:p>
            <a:pPr>
              <a:buFontTx/>
              <a:buNone/>
            </a:pPr>
            <a:r>
              <a:rPr lang="en-US" altLang="en-US" dirty="0"/>
              <a:t>D. Ten years </a:t>
            </a:r>
          </a:p>
        </p:txBody>
      </p:sp>
    </p:spTree>
    <p:extLst>
      <p:ext uri="{BB962C8B-B14F-4D97-AF65-F5344CB8AC3E}">
        <p14:creationId xmlns:p14="http://schemas.microsoft.com/office/powerpoint/2010/main" val="283880996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T1C09 [97.21(a)(b)]</a:t>
            </a:r>
            <a:endParaRPr lang="en-US" dirty="0"/>
          </a:p>
        </p:txBody>
      </p:sp>
      <p:sp>
        <p:nvSpPr>
          <p:cNvPr id="3" name="Content Placeholder 2"/>
          <p:cNvSpPr>
            <a:spLocks noGrp="1"/>
          </p:cNvSpPr>
          <p:nvPr>
            <p:ph idx="1"/>
          </p:nvPr>
        </p:nvSpPr>
        <p:spPr/>
        <p:txBody>
          <a:bodyPr/>
          <a:lstStyle/>
          <a:p>
            <a:pPr>
              <a:buFontTx/>
              <a:buNone/>
            </a:pPr>
            <a:r>
              <a:rPr lang="en-US" altLang="en-US" dirty="0"/>
              <a:t>What is the grace period for renewal if an amateur license expires?</a:t>
            </a:r>
          </a:p>
          <a:p>
            <a:pPr>
              <a:buFontTx/>
              <a:buNone/>
            </a:pPr>
            <a:r>
              <a:rPr lang="en-US" altLang="en-US" dirty="0"/>
              <a:t>A. Two years</a:t>
            </a:r>
          </a:p>
          <a:p>
            <a:pPr>
              <a:buFontTx/>
              <a:buNone/>
            </a:pPr>
            <a:r>
              <a:rPr lang="en-US" altLang="en-US" dirty="0">
                <a:solidFill>
                  <a:schemeClr val="bg1">
                    <a:lumMod val="75000"/>
                  </a:schemeClr>
                </a:solidFill>
              </a:rPr>
              <a:t>B. Three years</a:t>
            </a:r>
          </a:p>
          <a:p>
            <a:pPr>
              <a:buFontTx/>
              <a:buNone/>
            </a:pPr>
            <a:r>
              <a:rPr lang="en-US" altLang="en-US" dirty="0">
                <a:solidFill>
                  <a:schemeClr val="bg1">
                    <a:lumMod val="75000"/>
                  </a:schemeClr>
                </a:solidFill>
              </a:rPr>
              <a:t>C. Five years</a:t>
            </a:r>
          </a:p>
          <a:p>
            <a:pPr>
              <a:buFontTx/>
              <a:buNone/>
            </a:pPr>
            <a:r>
              <a:rPr lang="en-US" altLang="en-US" dirty="0">
                <a:solidFill>
                  <a:schemeClr val="bg1">
                    <a:lumMod val="75000"/>
                  </a:schemeClr>
                </a:solidFill>
              </a:rPr>
              <a:t>D. Ten years </a:t>
            </a:r>
          </a:p>
        </p:txBody>
      </p:sp>
    </p:spTree>
    <p:extLst>
      <p:ext uri="{BB962C8B-B14F-4D97-AF65-F5344CB8AC3E}">
        <p14:creationId xmlns:p14="http://schemas.microsoft.com/office/powerpoint/2010/main" val="206461729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T1C10 [97.5a]</a:t>
            </a:r>
            <a:endParaRPr lang="en-US" dirty="0"/>
          </a:p>
        </p:txBody>
      </p:sp>
      <p:sp>
        <p:nvSpPr>
          <p:cNvPr id="3" name="Content Placeholder 2"/>
          <p:cNvSpPr>
            <a:spLocks noGrp="1"/>
          </p:cNvSpPr>
          <p:nvPr>
            <p:ph idx="1"/>
          </p:nvPr>
        </p:nvSpPr>
        <p:spPr>
          <a:xfrm>
            <a:off x="457200" y="1219200"/>
            <a:ext cx="8229600" cy="5181600"/>
          </a:xfrm>
        </p:spPr>
        <p:txBody>
          <a:bodyPr/>
          <a:lstStyle/>
          <a:p>
            <a:pPr>
              <a:buFontTx/>
              <a:buNone/>
            </a:pPr>
            <a:r>
              <a:rPr lang="en-US" altLang="en-US" sz="2800" dirty="0"/>
              <a:t>How soon after passing the examination for your first amateur radio license may you transmit on the amateur radio bands? </a:t>
            </a:r>
          </a:p>
          <a:p>
            <a:pPr>
              <a:buFontTx/>
              <a:buNone/>
            </a:pPr>
            <a:r>
              <a:rPr lang="en-US" altLang="en-US" sz="2800" dirty="0"/>
              <a:t>A. Immediately on receiving your Certificate of Successful Completion of Examination (CSCE)</a:t>
            </a:r>
          </a:p>
          <a:p>
            <a:pPr>
              <a:buFontTx/>
              <a:buNone/>
            </a:pPr>
            <a:r>
              <a:rPr lang="en-US" altLang="en-US" sz="2800" dirty="0"/>
              <a:t>B. As soon as your operator/station license grant appears on the ARRL website</a:t>
            </a:r>
          </a:p>
          <a:p>
            <a:pPr>
              <a:buFontTx/>
              <a:buNone/>
            </a:pPr>
            <a:r>
              <a:rPr lang="en-US" altLang="en-US" sz="2800" dirty="0"/>
              <a:t>C. As soon as your operator/station license grant appears in the FCC’s license database</a:t>
            </a:r>
          </a:p>
          <a:p>
            <a:pPr>
              <a:buFontTx/>
              <a:buNone/>
            </a:pPr>
            <a:r>
              <a:rPr lang="en-US" altLang="en-US" sz="2800" dirty="0"/>
              <a:t>D. As soon as you receive your license in the mail from the FCC</a:t>
            </a:r>
          </a:p>
        </p:txBody>
      </p:sp>
    </p:spTree>
    <p:extLst>
      <p:ext uri="{BB962C8B-B14F-4D97-AF65-F5344CB8AC3E}">
        <p14:creationId xmlns:p14="http://schemas.microsoft.com/office/powerpoint/2010/main" val="353663432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T1C10 [97.5a]</a:t>
            </a:r>
            <a:endParaRPr lang="en-US" dirty="0"/>
          </a:p>
        </p:txBody>
      </p:sp>
      <p:sp>
        <p:nvSpPr>
          <p:cNvPr id="3" name="Content Placeholder 2"/>
          <p:cNvSpPr>
            <a:spLocks noGrp="1"/>
          </p:cNvSpPr>
          <p:nvPr>
            <p:ph idx="1"/>
          </p:nvPr>
        </p:nvSpPr>
        <p:spPr>
          <a:xfrm>
            <a:off x="457200" y="1219200"/>
            <a:ext cx="8229600" cy="5181600"/>
          </a:xfrm>
        </p:spPr>
        <p:txBody>
          <a:bodyPr/>
          <a:lstStyle/>
          <a:p>
            <a:pPr>
              <a:buFontTx/>
              <a:buNone/>
            </a:pPr>
            <a:r>
              <a:rPr lang="en-US" altLang="en-US" sz="2800" dirty="0"/>
              <a:t>How soon after passing the examination for your first amateur radio license may you transmit on the amateur radio bands? </a:t>
            </a:r>
          </a:p>
          <a:p>
            <a:pPr>
              <a:buFontTx/>
              <a:buNone/>
            </a:pPr>
            <a:r>
              <a:rPr lang="en-US" altLang="en-US" sz="2800" dirty="0">
                <a:solidFill>
                  <a:schemeClr val="bg1">
                    <a:lumMod val="75000"/>
                  </a:schemeClr>
                </a:solidFill>
              </a:rPr>
              <a:t>A. Immediately on receiving your Certificate of Successful Completion of Examination (CSCE)</a:t>
            </a:r>
          </a:p>
          <a:p>
            <a:pPr>
              <a:buFontTx/>
              <a:buNone/>
            </a:pPr>
            <a:r>
              <a:rPr lang="en-US" altLang="en-US" sz="2800" dirty="0">
                <a:solidFill>
                  <a:schemeClr val="bg1">
                    <a:lumMod val="75000"/>
                  </a:schemeClr>
                </a:solidFill>
              </a:rPr>
              <a:t>B. As soon as your operator/station license grant appears on the ARRL website</a:t>
            </a:r>
          </a:p>
          <a:p>
            <a:pPr>
              <a:buFontTx/>
              <a:buNone/>
            </a:pPr>
            <a:r>
              <a:rPr lang="en-US" altLang="en-US" sz="2800" dirty="0"/>
              <a:t>C. As soon as your operator/station license grant appears in the FCC’s license database</a:t>
            </a:r>
          </a:p>
          <a:p>
            <a:pPr>
              <a:buFontTx/>
              <a:buNone/>
            </a:pPr>
            <a:r>
              <a:rPr lang="en-US" altLang="en-US" sz="2800" dirty="0">
                <a:solidFill>
                  <a:schemeClr val="bg1">
                    <a:lumMod val="75000"/>
                  </a:schemeClr>
                </a:solidFill>
              </a:rPr>
              <a:t>D. As soon as you receive your license in the mail from the FCC</a:t>
            </a:r>
          </a:p>
        </p:txBody>
      </p:sp>
    </p:spTree>
    <p:extLst>
      <p:ext uri="{BB962C8B-B14F-4D97-AF65-F5344CB8AC3E}">
        <p14:creationId xmlns:p14="http://schemas.microsoft.com/office/powerpoint/2010/main" val="289528081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T1C11 [97.21(b)]</a:t>
            </a:r>
            <a:endParaRPr lang="en-US" dirty="0"/>
          </a:p>
        </p:txBody>
      </p:sp>
      <p:sp>
        <p:nvSpPr>
          <p:cNvPr id="3" name="Content Placeholder 2"/>
          <p:cNvSpPr>
            <a:spLocks noGrp="1"/>
          </p:cNvSpPr>
          <p:nvPr>
            <p:ph idx="1"/>
          </p:nvPr>
        </p:nvSpPr>
        <p:spPr>
          <a:xfrm>
            <a:off x="457200" y="1600200"/>
            <a:ext cx="8229600" cy="4876800"/>
          </a:xfrm>
        </p:spPr>
        <p:txBody>
          <a:bodyPr/>
          <a:lstStyle/>
          <a:p>
            <a:pPr>
              <a:buFontTx/>
              <a:buNone/>
            </a:pPr>
            <a:r>
              <a:rPr lang="en-US" altLang="en-US" sz="2800" dirty="0"/>
              <a:t>If your license has expired and is still within the allowable grace period, may you continue to transmit on the amateur radio bands?</a:t>
            </a:r>
          </a:p>
          <a:p>
            <a:pPr>
              <a:buFontTx/>
              <a:buNone/>
            </a:pPr>
            <a:r>
              <a:rPr lang="en-US" altLang="en-US" sz="2800" dirty="0"/>
              <a:t>A. Yes, for up to two years</a:t>
            </a:r>
          </a:p>
          <a:p>
            <a:pPr>
              <a:buFontTx/>
              <a:buNone/>
            </a:pPr>
            <a:r>
              <a:rPr lang="en-US" altLang="en-US" sz="2800" dirty="0"/>
              <a:t>B. Yes, as soon as you apply for renewal</a:t>
            </a:r>
          </a:p>
          <a:p>
            <a:pPr>
              <a:buFontTx/>
              <a:buNone/>
            </a:pPr>
            <a:r>
              <a:rPr lang="en-US" altLang="en-US" sz="2800" dirty="0"/>
              <a:t>C. Yes, for up to one year</a:t>
            </a:r>
          </a:p>
          <a:p>
            <a:pPr>
              <a:buFontTx/>
              <a:buNone/>
            </a:pPr>
            <a:r>
              <a:rPr lang="en-US" altLang="en-US" sz="2800" dirty="0"/>
              <a:t>D. No, you must wait until the license has been renewed</a:t>
            </a:r>
          </a:p>
        </p:txBody>
      </p:sp>
    </p:spTree>
    <p:extLst>
      <p:ext uri="{BB962C8B-B14F-4D97-AF65-F5344CB8AC3E}">
        <p14:creationId xmlns:p14="http://schemas.microsoft.com/office/powerpoint/2010/main" val="35198208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T1C11 [97.21(b)]</a:t>
            </a:r>
            <a:endParaRPr lang="en-US" dirty="0"/>
          </a:p>
        </p:txBody>
      </p:sp>
      <p:sp>
        <p:nvSpPr>
          <p:cNvPr id="3" name="Content Placeholder 2"/>
          <p:cNvSpPr>
            <a:spLocks noGrp="1"/>
          </p:cNvSpPr>
          <p:nvPr>
            <p:ph idx="1"/>
          </p:nvPr>
        </p:nvSpPr>
        <p:spPr>
          <a:xfrm>
            <a:off x="457200" y="1600200"/>
            <a:ext cx="8229600" cy="4876800"/>
          </a:xfrm>
        </p:spPr>
        <p:txBody>
          <a:bodyPr/>
          <a:lstStyle/>
          <a:p>
            <a:pPr>
              <a:buFontTx/>
              <a:buNone/>
            </a:pPr>
            <a:r>
              <a:rPr lang="en-US" altLang="en-US" sz="2800" dirty="0"/>
              <a:t>If your license has expired and is still within the allowable grace period, may you continue to transmit on the amateur radio bands?</a:t>
            </a:r>
          </a:p>
          <a:p>
            <a:pPr>
              <a:buFontTx/>
              <a:buNone/>
            </a:pPr>
            <a:r>
              <a:rPr lang="en-US" altLang="en-US" sz="2800" dirty="0">
                <a:solidFill>
                  <a:schemeClr val="bg1">
                    <a:lumMod val="75000"/>
                  </a:schemeClr>
                </a:solidFill>
              </a:rPr>
              <a:t>A. Yes, for up to two years</a:t>
            </a:r>
          </a:p>
          <a:p>
            <a:pPr>
              <a:buFontTx/>
              <a:buNone/>
            </a:pPr>
            <a:r>
              <a:rPr lang="en-US" altLang="en-US" sz="2800" dirty="0">
                <a:solidFill>
                  <a:schemeClr val="bg1">
                    <a:lumMod val="75000"/>
                  </a:schemeClr>
                </a:solidFill>
              </a:rPr>
              <a:t>B. Yes, as soon as you apply for renewal</a:t>
            </a:r>
          </a:p>
          <a:p>
            <a:pPr>
              <a:buFontTx/>
              <a:buNone/>
            </a:pPr>
            <a:r>
              <a:rPr lang="en-US" altLang="en-US" sz="2800" dirty="0">
                <a:solidFill>
                  <a:schemeClr val="bg1">
                    <a:lumMod val="75000"/>
                  </a:schemeClr>
                </a:solidFill>
              </a:rPr>
              <a:t>C. Yes, for up to one year</a:t>
            </a:r>
          </a:p>
          <a:p>
            <a:pPr>
              <a:buFontTx/>
              <a:buNone/>
            </a:pPr>
            <a:r>
              <a:rPr lang="en-US" altLang="en-US" sz="2800" dirty="0"/>
              <a:t>D. No, you must wait until the license has been renewed</a:t>
            </a:r>
          </a:p>
        </p:txBody>
      </p:sp>
    </p:spTree>
    <p:extLst>
      <p:ext uri="{BB962C8B-B14F-4D97-AF65-F5344CB8AC3E}">
        <p14:creationId xmlns:p14="http://schemas.microsoft.com/office/powerpoint/2010/main" val="2883280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dirty="0"/>
              <a:t>SUBELEMENT T1 </a:t>
            </a:r>
          </a:p>
        </p:txBody>
      </p:sp>
      <p:sp>
        <p:nvSpPr>
          <p:cNvPr id="11267" name="Content Placeholder 2"/>
          <p:cNvSpPr>
            <a:spLocks noGrp="1"/>
          </p:cNvSpPr>
          <p:nvPr>
            <p:ph idx="1"/>
          </p:nvPr>
        </p:nvSpPr>
        <p:spPr/>
        <p:txBody>
          <a:bodyPr/>
          <a:lstStyle/>
          <a:p>
            <a:pPr marL="0" indent="0" algn="ctr">
              <a:buFontTx/>
              <a:buNone/>
              <a:defRPr/>
            </a:pPr>
            <a:r>
              <a:rPr lang="en-US" altLang="en-US" b="1" dirty="0"/>
              <a:t>FCC Rules, descriptions, and definitions for the Amateur Radio Service, operator and station license responsibilities</a:t>
            </a:r>
          </a:p>
          <a:p>
            <a:pPr marL="0" indent="0" algn="ctr">
              <a:buFontTx/>
              <a:buNone/>
              <a:defRPr/>
            </a:pPr>
            <a:endParaRPr lang="en-US" altLang="en-US" b="1" dirty="0"/>
          </a:p>
          <a:p>
            <a:pPr marL="0" indent="0" algn="ctr">
              <a:buFontTx/>
              <a:buNone/>
              <a:defRPr/>
            </a:pPr>
            <a:r>
              <a:rPr lang="en-US" altLang="en-US" b="1" dirty="0"/>
              <a:t>[6 Exam Questions - 6 Groups]</a:t>
            </a:r>
          </a:p>
        </p:txBody>
      </p:sp>
    </p:spTree>
    <p:extLst>
      <p:ext uri="{BB962C8B-B14F-4D97-AF65-F5344CB8AC3E}">
        <p14:creationId xmlns:p14="http://schemas.microsoft.com/office/powerpoint/2010/main" val="333171864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ontent Placeholder 2"/>
          <p:cNvSpPr>
            <a:spLocks noGrp="1"/>
          </p:cNvSpPr>
          <p:nvPr>
            <p:ph idx="1"/>
          </p:nvPr>
        </p:nvSpPr>
        <p:spPr>
          <a:xfrm>
            <a:off x="457200" y="685800"/>
            <a:ext cx="8229600" cy="5791200"/>
          </a:xfrm>
        </p:spPr>
        <p:txBody>
          <a:bodyPr/>
          <a:lstStyle/>
          <a:p>
            <a:pPr marL="0" indent="0">
              <a:buFontTx/>
              <a:buNone/>
            </a:pPr>
            <a:r>
              <a:rPr lang="en-US" altLang="en-US" dirty="0"/>
              <a:t>T1D - Authorized and prohibited transmissions: communications with other countries, music, exchange of information with other services, indecent language, compensation for operating, retransmission of other amateur signals, encryption, sale of equipment, unidentified transmissions, one-way transmission </a:t>
            </a:r>
          </a:p>
          <a:p>
            <a:pPr marL="0" indent="0">
              <a:buFontTx/>
              <a:buNone/>
            </a:pPr>
            <a:endParaRPr lang="en-US" altLang="en-US" dirty="0"/>
          </a:p>
          <a:p>
            <a:pPr marL="0" indent="0">
              <a:buFontTx/>
              <a:buNone/>
            </a:pPr>
            <a:r>
              <a:rPr lang="en-US" altLang="en-US" dirty="0"/>
              <a:t>#4 of 35</a:t>
            </a:r>
          </a:p>
        </p:txBody>
      </p:sp>
    </p:spTree>
    <p:extLst>
      <p:ext uri="{BB962C8B-B14F-4D97-AF65-F5344CB8AC3E}">
        <p14:creationId xmlns:p14="http://schemas.microsoft.com/office/powerpoint/2010/main" val="393407922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T1D01 [97.111(a)(1)]</a:t>
            </a:r>
            <a:endParaRPr lang="en-US" dirty="0"/>
          </a:p>
        </p:txBody>
      </p:sp>
      <p:sp>
        <p:nvSpPr>
          <p:cNvPr id="3" name="Content Placeholder 2"/>
          <p:cNvSpPr>
            <a:spLocks noGrp="1"/>
          </p:cNvSpPr>
          <p:nvPr>
            <p:ph idx="1"/>
          </p:nvPr>
        </p:nvSpPr>
        <p:spPr>
          <a:xfrm>
            <a:off x="457200" y="1219200"/>
            <a:ext cx="8229600" cy="5486400"/>
          </a:xfrm>
        </p:spPr>
        <p:txBody>
          <a:bodyPr/>
          <a:lstStyle/>
          <a:p>
            <a:pPr>
              <a:buFontTx/>
              <a:buNone/>
            </a:pPr>
            <a:r>
              <a:rPr lang="en-US" altLang="en-US" sz="2400" dirty="0"/>
              <a:t>With which countries are FCC-licensed amateur radio stations prohibited from exchanging communications?</a:t>
            </a:r>
          </a:p>
          <a:p>
            <a:pPr>
              <a:buFontTx/>
              <a:buNone/>
            </a:pPr>
            <a:r>
              <a:rPr lang="en-US" altLang="en-US" sz="2400" dirty="0"/>
              <a:t>A. Any country whose administration has notified the International Telecommunication Union (ITU) that it objects to such communications</a:t>
            </a:r>
          </a:p>
          <a:p>
            <a:pPr>
              <a:buFontTx/>
              <a:buNone/>
            </a:pPr>
            <a:r>
              <a:rPr lang="en-US" altLang="en-US" sz="2400" dirty="0"/>
              <a:t>B. Any country whose administration has notified the American Radio Relay League (ARRL) that it objects to such communications</a:t>
            </a:r>
          </a:p>
          <a:p>
            <a:pPr>
              <a:buFontTx/>
              <a:buNone/>
            </a:pPr>
            <a:r>
              <a:rPr lang="en-US" altLang="en-US" sz="2400" dirty="0"/>
              <a:t>C. Any country banned from such communications by the International Amateur Radio Union (IARU)</a:t>
            </a:r>
          </a:p>
          <a:p>
            <a:pPr>
              <a:buFontTx/>
              <a:buNone/>
            </a:pPr>
            <a:r>
              <a:rPr lang="en-US" altLang="en-US" sz="2400" dirty="0"/>
              <a:t>D. Any country banned from making such communications by the American Radio Relay League (ARRL)</a:t>
            </a:r>
          </a:p>
        </p:txBody>
      </p:sp>
    </p:spTree>
    <p:extLst>
      <p:ext uri="{BB962C8B-B14F-4D97-AF65-F5344CB8AC3E}">
        <p14:creationId xmlns:p14="http://schemas.microsoft.com/office/powerpoint/2010/main" val="399719965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T1D01 [97.111(a)(1)]</a:t>
            </a:r>
            <a:endParaRPr lang="en-US" dirty="0"/>
          </a:p>
        </p:txBody>
      </p:sp>
      <p:sp>
        <p:nvSpPr>
          <p:cNvPr id="3" name="Content Placeholder 2"/>
          <p:cNvSpPr>
            <a:spLocks noGrp="1"/>
          </p:cNvSpPr>
          <p:nvPr>
            <p:ph idx="1"/>
          </p:nvPr>
        </p:nvSpPr>
        <p:spPr>
          <a:xfrm>
            <a:off x="457200" y="1219200"/>
            <a:ext cx="8229600" cy="5486400"/>
          </a:xfrm>
        </p:spPr>
        <p:txBody>
          <a:bodyPr/>
          <a:lstStyle/>
          <a:p>
            <a:pPr>
              <a:buFontTx/>
              <a:buNone/>
            </a:pPr>
            <a:r>
              <a:rPr lang="en-US" altLang="en-US" sz="2400" dirty="0"/>
              <a:t>With which countries are FCC-licensed amateur radio stations prohibited from exchanging communications?</a:t>
            </a:r>
          </a:p>
          <a:p>
            <a:pPr>
              <a:buFontTx/>
              <a:buNone/>
            </a:pPr>
            <a:r>
              <a:rPr lang="en-US" altLang="en-US" sz="2400" dirty="0"/>
              <a:t>A. Any country whose administration has notified the International Telecommunication Union (ITU) that it objects to such communications</a:t>
            </a:r>
          </a:p>
          <a:p>
            <a:pPr>
              <a:buFontTx/>
              <a:buNone/>
            </a:pPr>
            <a:r>
              <a:rPr lang="en-US" altLang="en-US" sz="2400" dirty="0">
                <a:solidFill>
                  <a:schemeClr val="bg1">
                    <a:lumMod val="75000"/>
                  </a:schemeClr>
                </a:solidFill>
              </a:rPr>
              <a:t>B. Any country whose administration has notified the American Radio Relay League (ARRL) that it objects to such communications</a:t>
            </a:r>
          </a:p>
          <a:p>
            <a:pPr>
              <a:buFontTx/>
              <a:buNone/>
            </a:pPr>
            <a:r>
              <a:rPr lang="en-US" altLang="en-US" sz="2400" dirty="0">
                <a:solidFill>
                  <a:schemeClr val="bg1">
                    <a:lumMod val="75000"/>
                  </a:schemeClr>
                </a:solidFill>
              </a:rPr>
              <a:t>C. Any country banned from such communications by the International Amateur Radio Union (IARU)</a:t>
            </a:r>
          </a:p>
          <a:p>
            <a:pPr>
              <a:buFontTx/>
              <a:buNone/>
            </a:pPr>
            <a:r>
              <a:rPr lang="en-US" altLang="en-US" sz="2400" dirty="0">
                <a:solidFill>
                  <a:schemeClr val="bg1">
                    <a:lumMod val="75000"/>
                  </a:schemeClr>
                </a:solidFill>
              </a:rPr>
              <a:t>D. Any country banned from making such communications by the American Radio Relay League (ARRL)</a:t>
            </a:r>
          </a:p>
        </p:txBody>
      </p:sp>
    </p:spTree>
    <p:extLst>
      <p:ext uri="{BB962C8B-B14F-4D97-AF65-F5344CB8AC3E}">
        <p14:creationId xmlns:p14="http://schemas.microsoft.com/office/powerpoint/2010/main" val="208298323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de-DE" dirty="0"/>
              <a:t>T1D02 [97.113(b), 97.111(b)]</a:t>
            </a:r>
            <a:endParaRPr lang="en-US" dirty="0"/>
          </a:p>
        </p:txBody>
      </p:sp>
      <p:sp>
        <p:nvSpPr>
          <p:cNvPr id="3" name="Content Placeholder 2"/>
          <p:cNvSpPr>
            <a:spLocks noGrp="1"/>
          </p:cNvSpPr>
          <p:nvPr>
            <p:ph idx="1"/>
          </p:nvPr>
        </p:nvSpPr>
        <p:spPr>
          <a:xfrm>
            <a:off x="457200" y="1752600"/>
            <a:ext cx="8229600" cy="4373563"/>
          </a:xfrm>
        </p:spPr>
        <p:txBody>
          <a:bodyPr/>
          <a:lstStyle/>
          <a:p>
            <a:pPr>
              <a:buFontTx/>
              <a:buNone/>
            </a:pPr>
            <a:r>
              <a:rPr lang="en-US" altLang="en-US" sz="2800" dirty="0"/>
              <a:t>Under which of the following circumstances are one-way transmissions by an amateur station prohibited?</a:t>
            </a:r>
          </a:p>
          <a:p>
            <a:pPr>
              <a:buFontTx/>
              <a:buNone/>
            </a:pPr>
            <a:r>
              <a:rPr lang="en-US" altLang="en-US" sz="2800" dirty="0"/>
              <a:t>A. In all circumstances</a:t>
            </a:r>
          </a:p>
          <a:p>
            <a:pPr>
              <a:buFontTx/>
              <a:buNone/>
            </a:pPr>
            <a:r>
              <a:rPr lang="en-US" altLang="en-US" sz="2800" dirty="0"/>
              <a:t>B. Broadcasting</a:t>
            </a:r>
          </a:p>
          <a:p>
            <a:pPr>
              <a:buFontTx/>
              <a:buNone/>
            </a:pPr>
            <a:r>
              <a:rPr lang="en-US" altLang="en-US" sz="2800" dirty="0"/>
              <a:t>C. International Morse Code Practice</a:t>
            </a:r>
          </a:p>
          <a:p>
            <a:pPr>
              <a:buFontTx/>
              <a:buNone/>
            </a:pPr>
            <a:r>
              <a:rPr lang="en-US" altLang="en-US" sz="2800" dirty="0"/>
              <a:t>D. Telecommand or transmissions of telemetry</a:t>
            </a:r>
          </a:p>
        </p:txBody>
      </p:sp>
    </p:spTree>
    <p:extLst>
      <p:ext uri="{BB962C8B-B14F-4D97-AF65-F5344CB8AC3E}">
        <p14:creationId xmlns:p14="http://schemas.microsoft.com/office/powerpoint/2010/main" val="197570398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de-DE" dirty="0"/>
              <a:t>T1D02 [97.113(b), 97.111(b)]</a:t>
            </a:r>
            <a:endParaRPr lang="en-US" dirty="0"/>
          </a:p>
        </p:txBody>
      </p:sp>
      <p:sp>
        <p:nvSpPr>
          <p:cNvPr id="3" name="Content Placeholder 2"/>
          <p:cNvSpPr>
            <a:spLocks noGrp="1"/>
          </p:cNvSpPr>
          <p:nvPr>
            <p:ph idx="1"/>
          </p:nvPr>
        </p:nvSpPr>
        <p:spPr>
          <a:xfrm>
            <a:off x="457200" y="1752600"/>
            <a:ext cx="8229600" cy="4373563"/>
          </a:xfrm>
        </p:spPr>
        <p:txBody>
          <a:bodyPr/>
          <a:lstStyle/>
          <a:p>
            <a:pPr>
              <a:buFontTx/>
              <a:buNone/>
            </a:pPr>
            <a:r>
              <a:rPr lang="en-US" altLang="en-US" sz="2800" dirty="0"/>
              <a:t>Under which of the following circumstances are one-way transmissions by an amateur station prohibited?</a:t>
            </a:r>
          </a:p>
          <a:p>
            <a:pPr>
              <a:buFontTx/>
              <a:buNone/>
            </a:pPr>
            <a:r>
              <a:rPr lang="en-US" altLang="en-US" sz="2800" dirty="0">
                <a:solidFill>
                  <a:schemeClr val="bg1">
                    <a:lumMod val="75000"/>
                  </a:schemeClr>
                </a:solidFill>
              </a:rPr>
              <a:t>A. In all circumstances</a:t>
            </a:r>
          </a:p>
          <a:p>
            <a:pPr>
              <a:buFontTx/>
              <a:buNone/>
            </a:pPr>
            <a:r>
              <a:rPr lang="en-US" altLang="en-US" sz="2800" dirty="0"/>
              <a:t>B. Broadcasting</a:t>
            </a:r>
          </a:p>
          <a:p>
            <a:pPr>
              <a:buFontTx/>
              <a:buNone/>
            </a:pPr>
            <a:r>
              <a:rPr lang="en-US" altLang="en-US" sz="2800" dirty="0">
                <a:solidFill>
                  <a:schemeClr val="bg1">
                    <a:lumMod val="75000"/>
                  </a:schemeClr>
                </a:solidFill>
              </a:rPr>
              <a:t>C. International Morse Code Practice</a:t>
            </a:r>
          </a:p>
          <a:p>
            <a:pPr>
              <a:buFontTx/>
              <a:buNone/>
            </a:pPr>
            <a:r>
              <a:rPr lang="en-US" altLang="en-US" sz="2800" dirty="0">
                <a:solidFill>
                  <a:schemeClr val="bg1">
                    <a:lumMod val="75000"/>
                  </a:schemeClr>
                </a:solidFill>
              </a:rPr>
              <a:t>D. Telecommand or transmissions of telemetry</a:t>
            </a:r>
          </a:p>
        </p:txBody>
      </p:sp>
    </p:spTree>
    <p:extLst>
      <p:ext uri="{BB962C8B-B14F-4D97-AF65-F5344CB8AC3E}">
        <p14:creationId xmlns:p14="http://schemas.microsoft.com/office/powerpoint/2010/main" val="13114250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fr-FR" dirty="0"/>
              <a:t>T1D03 [97.211(b), 97.215(b), 97.113(a)(4)]</a:t>
            </a:r>
            <a:endParaRPr lang="en-US" dirty="0"/>
          </a:p>
        </p:txBody>
      </p:sp>
      <p:sp>
        <p:nvSpPr>
          <p:cNvPr id="3" name="Content Placeholder 2"/>
          <p:cNvSpPr>
            <a:spLocks noGrp="1"/>
          </p:cNvSpPr>
          <p:nvPr>
            <p:ph idx="1"/>
          </p:nvPr>
        </p:nvSpPr>
        <p:spPr>
          <a:xfrm>
            <a:off x="457200" y="1905000"/>
            <a:ext cx="8229600" cy="4221163"/>
          </a:xfrm>
        </p:spPr>
        <p:txBody>
          <a:bodyPr/>
          <a:lstStyle/>
          <a:p>
            <a:pPr>
              <a:buFontTx/>
              <a:buNone/>
            </a:pPr>
            <a:r>
              <a:rPr lang="en-US" altLang="en-US" sz="2800" dirty="0"/>
              <a:t>When is it permissible to transmit messages encoded to obscure their meaning?</a:t>
            </a:r>
          </a:p>
          <a:p>
            <a:pPr>
              <a:buFontTx/>
              <a:buNone/>
            </a:pPr>
            <a:r>
              <a:rPr lang="en-US" altLang="en-US" sz="2800" dirty="0"/>
              <a:t>A. Only during contests</a:t>
            </a:r>
          </a:p>
          <a:p>
            <a:pPr>
              <a:buFontTx/>
              <a:buNone/>
            </a:pPr>
            <a:r>
              <a:rPr lang="en-US" altLang="en-US" sz="2800" dirty="0"/>
              <a:t>B. Only when transmitting certain approved digital codes</a:t>
            </a:r>
          </a:p>
          <a:p>
            <a:pPr>
              <a:buFontTx/>
              <a:buNone/>
            </a:pPr>
            <a:r>
              <a:rPr lang="en-US" altLang="en-US" sz="2800" dirty="0"/>
              <a:t>C. Only when transmitting control commands to space stations or radio control craft</a:t>
            </a:r>
          </a:p>
          <a:p>
            <a:pPr>
              <a:buFontTx/>
              <a:buNone/>
            </a:pPr>
            <a:r>
              <a:rPr lang="en-US" altLang="en-US" sz="2800" dirty="0"/>
              <a:t>D. Never</a:t>
            </a:r>
          </a:p>
        </p:txBody>
      </p:sp>
    </p:spTree>
    <p:extLst>
      <p:ext uri="{BB962C8B-B14F-4D97-AF65-F5344CB8AC3E}">
        <p14:creationId xmlns:p14="http://schemas.microsoft.com/office/powerpoint/2010/main" val="283574594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fr-FR" dirty="0"/>
              <a:t>T1D03 [97.211(b), 97.215(b), 97.113(a)(4)]</a:t>
            </a:r>
            <a:endParaRPr lang="en-US" dirty="0"/>
          </a:p>
        </p:txBody>
      </p:sp>
      <p:sp>
        <p:nvSpPr>
          <p:cNvPr id="3" name="Content Placeholder 2"/>
          <p:cNvSpPr>
            <a:spLocks noGrp="1"/>
          </p:cNvSpPr>
          <p:nvPr>
            <p:ph idx="1"/>
          </p:nvPr>
        </p:nvSpPr>
        <p:spPr>
          <a:xfrm>
            <a:off x="457200" y="1905000"/>
            <a:ext cx="8229600" cy="4221163"/>
          </a:xfrm>
        </p:spPr>
        <p:txBody>
          <a:bodyPr/>
          <a:lstStyle/>
          <a:p>
            <a:pPr>
              <a:buFontTx/>
              <a:buNone/>
            </a:pPr>
            <a:r>
              <a:rPr lang="en-US" altLang="en-US" sz="2800" dirty="0"/>
              <a:t>When is it permissible to transmit messages encoded to obscure their meaning?</a:t>
            </a:r>
          </a:p>
          <a:p>
            <a:pPr>
              <a:buFontTx/>
              <a:buNone/>
            </a:pPr>
            <a:r>
              <a:rPr lang="en-US" altLang="en-US" sz="2800" dirty="0">
                <a:solidFill>
                  <a:schemeClr val="bg1">
                    <a:lumMod val="75000"/>
                  </a:schemeClr>
                </a:solidFill>
              </a:rPr>
              <a:t>A. Only during contests</a:t>
            </a:r>
          </a:p>
          <a:p>
            <a:pPr>
              <a:buFontTx/>
              <a:buNone/>
            </a:pPr>
            <a:r>
              <a:rPr lang="en-US" altLang="en-US" sz="2800" dirty="0">
                <a:solidFill>
                  <a:schemeClr val="bg1">
                    <a:lumMod val="75000"/>
                  </a:schemeClr>
                </a:solidFill>
              </a:rPr>
              <a:t>B. Only when transmitting certain approved digital codes</a:t>
            </a:r>
          </a:p>
          <a:p>
            <a:pPr>
              <a:buFontTx/>
              <a:buNone/>
            </a:pPr>
            <a:r>
              <a:rPr lang="en-US" altLang="en-US" sz="2800" dirty="0"/>
              <a:t>C. Only when transmitting control commands to space stations or radio control craft</a:t>
            </a:r>
          </a:p>
          <a:p>
            <a:pPr>
              <a:buFontTx/>
              <a:buNone/>
            </a:pPr>
            <a:r>
              <a:rPr lang="en-US" altLang="en-US" sz="2800" dirty="0">
                <a:solidFill>
                  <a:schemeClr val="bg1">
                    <a:lumMod val="75000"/>
                  </a:schemeClr>
                </a:solidFill>
              </a:rPr>
              <a:t>D. Never</a:t>
            </a:r>
          </a:p>
        </p:txBody>
      </p:sp>
    </p:spTree>
    <p:extLst>
      <p:ext uri="{BB962C8B-B14F-4D97-AF65-F5344CB8AC3E}">
        <p14:creationId xmlns:p14="http://schemas.microsoft.com/office/powerpoint/2010/main" val="227089344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T1D04 [97.113(a)(4), 97.113(c)]</a:t>
            </a:r>
            <a:endParaRPr lang="en-US" dirty="0"/>
          </a:p>
        </p:txBody>
      </p:sp>
      <p:sp>
        <p:nvSpPr>
          <p:cNvPr id="3" name="Content Placeholder 2"/>
          <p:cNvSpPr>
            <a:spLocks noGrp="1"/>
          </p:cNvSpPr>
          <p:nvPr>
            <p:ph idx="1"/>
          </p:nvPr>
        </p:nvSpPr>
        <p:spPr>
          <a:xfrm>
            <a:off x="457200" y="1295400"/>
            <a:ext cx="8229600" cy="4953000"/>
          </a:xfrm>
        </p:spPr>
        <p:txBody>
          <a:bodyPr/>
          <a:lstStyle/>
          <a:p>
            <a:pPr>
              <a:buFontTx/>
              <a:buNone/>
            </a:pPr>
            <a:r>
              <a:rPr lang="en-US" altLang="en-US" sz="2800" dirty="0"/>
              <a:t>Under what conditions is an amateur station authorized to transmit music using a phone emission?</a:t>
            </a:r>
          </a:p>
          <a:p>
            <a:pPr>
              <a:buFontTx/>
              <a:buNone/>
            </a:pPr>
            <a:r>
              <a:rPr lang="en-US" altLang="en-US" sz="2800" dirty="0"/>
              <a:t>A. When incidental to an authorized retransmission of manned spacecraft communications</a:t>
            </a:r>
          </a:p>
          <a:p>
            <a:pPr>
              <a:buFontTx/>
              <a:buNone/>
            </a:pPr>
            <a:r>
              <a:rPr lang="en-US" altLang="en-US" sz="2800" dirty="0"/>
              <a:t>B. When the music produces no spurious emissions</a:t>
            </a:r>
          </a:p>
          <a:p>
            <a:pPr>
              <a:buFontTx/>
              <a:buNone/>
            </a:pPr>
            <a:r>
              <a:rPr lang="en-US" altLang="en-US" sz="2800" dirty="0"/>
              <a:t>C. When transmissions are limited to less than three minutes per hour</a:t>
            </a:r>
          </a:p>
          <a:p>
            <a:pPr>
              <a:buFontTx/>
              <a:buNone/>
            </a:pPr>
            <a:r>
              <a:rPr lang="en-US" altLang="en-US" sz="2800" dirty="0"/>
              <a:t>D. When the music is transmitted above 1280 MHz</a:t>
            </a:r>
          </a:p>
        </p:txBody>
      </p:sp>
    </p:spTree>
    <p:extLst>
      <p:ext uri="{BB962C8B-B14F-4D97-AF65-F5344CB8AC3E}">
        <p14:creationId xmlns:p14="http://schemas.microsoft.com/office/powerpoint/2010/main" val="320260522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T1D04 [97.113(a)(4), 97.113(c)]</a:t>
            </a:r>
            <a:endParaRPr lang="en-US" dirty="0"/>
          </a:p>
        </p:txBody>
      </p:sp>
      <p:sp>
        <p:nvSpPr>
          <p:cNvPr id="3" name="Content Placeholder 2"/>
          <p:cNvSpPr>
            <a:spLocks noGrp="1"/>
          </p:cNvSpPr>
          <p:nvPr>
            <p:ph idx="1"/>
          </p:nvPr>
        </p:nvSpPr>
        <p:spPr>
          <a:xfrm>
            <a:off x="457200" y="1295400"/>
            <a:ext cx="8229600" cy="4953000"/>
          </a:xfrm>
        </p:spPr>
        <p:txBody>
          <a:bodyPr/>
          <a:lstStyle/>
          <a:p>
            <a:pPr>
              <a:buFontTx/>
              <a:buNone/>
            </a:pPr>
            <a:r>
              <a:rPr lang="en-US" altLang="en-US" sz="2800" dirty="0"/>
              <a:t>Under what conditions is an amateur station authorized to transmit music using a phone emission?</a:t>
            </a:r>
          </a:p>
          <a:p>
            <a:pPr>
              <a:buFontTx/>
              <a:buNone/>
            </a:pPr>
            <a:r>
              <a:rPr lang="en-US" altLang="en-US" sz="2800" dirty="0"/>
              <a:t>A. When incidental to an authorized retransmission of manned spacecraft communications</a:t>
            </a:r>
          </a:p>
          <a:p>
            <a:pPr>
              <a:buFontTx/>
              <a:buNone/>
            </a:pPr>
            <a:r>
              <a:rPr lang="en-US" altLang="en-US" sz="2800" dirty="0">
                <a:solidFill>
                  <a:schemeClr val="bg1">
                    <a:lumMod val="75000"/>
                  </a:schemeClr>
                </a:solidFill>
              </a:rPr>
              <a:t>B. When the music produces no spurious emissions</a:t>
            </a:r>
          </a:p>
          <a:p>
            <a:pPr>
              <a:buFontTx/>
              <a:buNone/>
            </a:pPr>
            <a:r>
              <a:rPr lang="en-US" altLang="en-US" sz="2800" dirty="0">
                <a:solidFill>
                  <a:schemeClr val="bg1">
                    <a:lumMod val="75000"/>
                  </a:schemeClr>
                </a:solidFill>
              </a:rPr>
              <a:t>C. When transmissions are limited to less than three minutes per hour</a:t>
            </a:r>
          </a:p>
          <a:p>
            <a:pPr>
              <a:buFontTx/>
              <a:buNone/>
            </a:pPr>
            <a:r>
              <a:rPr lang="en-US" altLang="en-US" sz="2800" dirty="0">
                <a:solidFill>
                  <a:schemeClr val="bg1">
                    <a:lumMod val="75000"/>
                  </a:schemeClr>
                </a:solidFill>
              </a:rPr>
              <a:t>D. When the music is transmitted above 1280 MHz</a:t>
            </a:r>
          </a:p>
        </p:txBody>
      </p:sp>
    </p:spTree>
    <p:extLst>
      <p:ext uri="{BB962C8B-B14F-4D97-AF65-F5344CB8AC3E}">
        <p14:creationId xmlns:p14="http://schemas.microsoft.com/office/powerpoint/2010/main" val="350484666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fr-FR" dirty="0"/>
              <a:t>T1D05 [97.113(a)(3)(ii)]</a:t>
            </a:r>
            <a:endParaRPr lang="en-US" dirty="0"/>
          </a:p>
        </p:txBody>
      </p:sp>
      <p:sp>
        <p:nvSpPr>
          <p:cNvPr id="3" name="Content Placeholder 2"/>
          <p:cNvSpPr>
            <a:spLocks noGrp="1"/>
          </p:cNvSpPr>
          <p:nvPr>
            <p:ph idx="1"/>
          </p:nvPr>
        </p:nvSpPr>
        <p:spPr>
          <a:xfrm>
            <a:off x="457200" y="1371600"/>
            <a:ext cx="8229600" cy="5257800"/>
          </a:xfrm>
        </p:spPr>
        <p:txBody>
          <a:bodyPr/>
          <a:lstStyle/>
          <a:p>
            <a:pPr>
              <a:buFontTx/>
              <a:buNone/>
            </a:pPr>
            <a:r>
              <a:rPr lang="en-US" altLang="en-US" sz="2600" dirty="0"/>
              <a:t>When may amateur radio operators use their stations to notify other amateurs of the availability of equipment for sale or trade?</a:t>
            </a:r>
          </a:p>
          <a:p>
            <a:pPr>
              <a:buFontTx/>
              <a:buNone/>
            </a:pPr>
            <a:r>
              <a:rPr lang="en-US" altLang="en-US" sz="2600" dirty="0"/>
              <a:t>A. Never</a:t>
            </a:r>
          </a:p>
          <a:p>
            <a:pPr>
              <a:buFontTx/>
              <a:buNone/>
            </a:pPr>
            <a:r>
              <a:rPr lang="en-US" altLang="en-US" sz="2600" dirty="0"/>
              <a:t>B. When the equipment is not the personal property of either the station licensee, or the control operator, or their close relatives </a:t>
            </a:r>
          </a:p>
          <a:p>
            <a:pPr>
              <a:buFontTx/>
              <a:buNone/>
            </a:pPr>
            <a:r>
              <a:rPr lang="en-US" altLang="en-US" sz="2600" dirty="0"/>
              <a:t>C. When no profit is made on the sale</a:t>
            </a:r>
          </a:p>
          <a:p>
            <a:pPr>
              <a:buFontTx/>
              <a:buNone/>
            </a:pPr>
            <a:r>
              <a:rPr lang="en-US" altLang="en-US" sz="2600" dirty="0"/>
              <a:t>D. When selling amateur radio equipment and not on a regular basis</a:t>
            </a:r>
          </a:p>
        </p:txBody>
      </p:sp>
    </p:spTree>
    <p:extLst>
      <p:ext uri="{BB962C8B-B14F-4D97-AF65-F5344CB8AC3E}">
        <p14:creationId xmlns:p14="http://schemas.microsoft.com/office/powerpoint/2010/main" val="3906343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p:txBody>
          <a:bodyPr/>
          <a:lstStyle/>
          <a:p>
            <a:pPr marL="0" indent="0">
              <a:buFontTx/>
              <a:buNone/>
            </a:pPr>
            <a:r>
              <a:rPr lang="en-US" altLang="en-US" b="1" dirty="0"/>
              <a:t>T1A - Amateur Radio Service: purpose and permissible use of the Amateur Radio Service, operator/primary station license grant; Meanings of basic terms used in FCC rules; Interference; RACES rules; Phonetics; Frequency Coordinator</a:t>
            </a:r>
          </a:p>
          <a:p>
            <a:pPr marL="0" indent="0">
              <a:buFontTx/>
              <a:buNone/>
            </a:pPr>
            <a:endParaRPr lang="en-US" altLang="en-US" b="1" dirty="0"/>
          </a:p>
          <a:p>
            <a:pPr marL="0" indent="0">
              <a:buFontTx/>
              <a:buNone/>
            </a:pPr>
            <a:r>
              <a:rPr lang="en-US" altLang="en-US" b="1" dirty="0"/>
              <a:t>#1 of 35</a:t>
            </a:r>
          </a:p>
        </p:txBody>
      </p:sp>
    </p:spTree>
    <p:extLst>
      <p:ext uri="{BB962C8B-B14F-4D97-AF65-F5344CB8AC3E}">
        <p14:creationId xmlns:p14="http://schemas.microsoft.com/office/powerpoint/2010/main" val="13193785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fr-FR" dirty="0"/>
              <a:t>T1D05 [97.113(a)(3)(ii)]</a:t>
            </a:r>
            <a:endParaRPr lang="en-US" dirty="0"/>
          </a:p>
        </p:txBody>
      </p:sp>
      <p:sp>
        <p:nvSpPr>
          <p:cNvPr id="3" name="Content Placeholder 2"/>
          <p:cNvSpPr>
            <a:spLocks noGrp="1"/>
          </p:cNvSpPr>
          <p:nvPr>
            <p:ph idx="1"/>
          </p:nvPr>
        </p:nvSpPr>
        <p:spPr>
          <a:xfrm>
            <a:off x="457200" y="1371600"/>
            <a:ext cx="8229600" cy="5257800"/>
          </a:xfrm>
        </p:spPr>
        <p:txBody>
          <a:bodyPr/>
          <a:lstStyle/>
          <a:p>
            <a:pPr>
              <a:buFontTx/>
              <a:buNone/>
            </a:pPr>
            <a:r>
              <a:rPr lang="en-US" altLang="en-US" sz="2600" dirty="0"/>
              <a:t>When may amateur radio operators use their stations to notify other amateurs of the availability of equipment for sale or trade?</a:t>
            </a:r>
          </a:p>
          <a:p>
            <a:pPr>
              <a:buFontTx/>
              <a:buNone/>
            </a:pPr>
            <a:r>
              <a:rPr lang="en-US" altLang="en-US" sz="2600" dirty="0">
                <a:solidFill>
                  <a:schemeClr val="bg1">
                    <a:lumMod val="75000"/>
                  </a:schemeClr>
                </a:solidFill>
              </a:rPr>
              <a:t>A. Never</a:t>
            </a:r>
          </a:p>
          <a:p>
            <a:pPr>
              <a:buFontTx/>
              <a:buNone/>
            </a:pPr>
            <a:r>
              <a:rPr lang="en-US" altLang="en-US" sz="2600" dirty="0">
                <a:solidFill>
                  <a:schemeClr val="bg1">
                    <a:lumMod val="75000"/>
                  </a:schemeClr>
                </a:solidFill>
              </a:rPr>
              <a:t>B. When the equipment is not the personal property of either the station licensee, or the control operator, or their close relatives </a:t>
            </a:r>
          </a:p>
          <a:p>
            <a:pPr>
              <a:buFontTx/>
              <a:buNone/>
            </a:pPr>
            <a:r>
              <a:rPr lang="en-US" altLang="en-US" sz="2600" dirty="0">
                <a:solidFill>
                  <a:schemeClr val="bg1">
                    <a:lumMod val="75000"/>
                  </a:schemeClr>
                </a:solidFill>
              </a:rPr>
              <a:t>C. When no profit is made on the sale</a:t>
            </a:r>
          </a:p>
          <a:p>
            <a:pPr>
              <a:buFontTx/>
              <a:buNone/>
            </a:pPr>
            <a:r>
              <a:rPr lang="en-US" altLang="en-US" sz="2600" dirty="0"/>
              <a:t>D. When selling amateur radio equipment and not on a regular basis</a:t>
            </a:r>
          </a:p>
        </p:txBody>
      </p:sp>
    </p:spTree>
    <p:extLst>
      <p:ext uri="{BB962C8B-B14F-4D97-AF65-F5344CB8AC3E}">
        <p14:creationId xmlns:p14="http://schemas.microsoft.com/office/powerpoint/2010/main" val="169518144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T1D06 </a:t>
            </a:r>
            <a:r>
              <a:rPr lang="en-US" altLang="en-US" dirty="0"/>
              <a:t>[97.113(a)(4)]</a:t>
            </a:r>
            <a:endParaRPr lang="en-US" dirty="0"/>
          </a:p>
        </p:txBody>
      </p:sp>
      <p:sp>
        <p:nvSpPr>
          <p:cNvPr id="63491" name="Content Placeholder 2"/>
          <p:cNvSpPr>
            <a:spLocks noGrp="1"/>
          </p:cNvSpPr>
          <p:nvPr>
            <p:ph idx="1"/>
          </p:nvPr>
        </p:nvSpPr>
        <p:spPr/>
        <p:txBody>
          <a:bodyPr/>
          <a:lstStyle/>
          <a:p>
            <a:pPr>
              <a:buFontTx/>
              <a:buNone/>
            </a:pPr>
            <a:r>
              <a:rPr lang="en-US" altLang="en-US" sz="2800"/>
              <a:t>What, if any, are the restrictions concerning transmission of language that may be considered indecent or obscene?</a:t>
            </a:r>
          </a:p>
          <a:p>
            <a:pPr>
              <a:buFontTx/>
              <a:buNone/>
            </a:pPr>
            <a:r>
              <a:rPr lang="en-US" altLang="en-US" sz="2800"/>
              <a:t>A. The FCC maintains a list of words that are not permitted to be used on amateur frequencies</a:t>
            </a:r>
          </a:p>
          <a:p>
            <a:pPr>
              <a:buFontTx/>
              <a:buNone/>
            </a:pPr>
            <a:r>
              <a:rPr lang="en-US" altLang="en-US" sz="2800"/>
              <a:t>B. Any such language is prohibited</a:t>
            </a:r>
          </a:p>
          <a:p>
            <a:pPr>
              <a:buFontTx/>
              <a:buNone/>
            </a:pPr>
            <a:r>
              <a:rPr lang="en-US" altLang="en-US" sz="2800"/>
              <a:t>C. The ITU maintains a list of words that are not permitted to be used on amateur frequencies</a:t>
            </a:r>
          </a:p>
          <a:p>
            <a:pPr>
              <a:buFontTx/>
              <a:buNone/>
            </a:pPr>
            <a:r>
              <a:rPr lang="en-US" altLang="en-US" sz="2800"/>
              <a:t>D. There is no such prohibition </a:t>
            </a:r>
          </a:p>
          <a:p>
            <a:pPr>
              <a:buFontTx/>
              <a:buNone/>
            </a:pPr>
            <a:endParaRPr lang="en-US" altLang="en-US" sz="2800"/>
          </a:p>
        </p:txBody>
      </p:sp>
    </p:spTree>
    <p:extLst>
      <p:ext uri="{BB962C8B-B14F-4D97-AF65-F5344CB8AC3E}">
        <p14:creationId xmlns:p14="http://schemas.microsoft.com/office/powerpoint/2010/main" val="376183859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T1D06 </a:t>
            </a:r>
            <a:r>
              <a:rPr lang="en-US" altLang="en-US" dirty="0"/>
              <a:t>[97.113(a)(4)]</a:t>
            </a:r>
            <a:endParaRPr lang="en-US" dirty="0"/>
          </a:p>
        </p:txBody>
      </p:sp>
      <p:sp>
        <p:nvSpPr>
          <p:cNvPr id="63491" name="Content Placeholder 2"/>
          <p:cNvSpPr>
            <a:spLocks noGrp="1"/>
          </p:cNvSpPr>
          <p:nvPr>
            <p:ph idx="1"/>
          </p:nvPr>
        </p:nvSpPr>
        <p:spPr/>
        <p:txBody>
          <a:bodyPr/>
          <a:lstStyle/>
          <a:p>
            <a:pPr>
              <a:buFontTx/>
              <a:buNone/>
            </a:pPr>
            <a:r>
              <a:rPr lang="en-US" altLang="en-US" sz="2800" dirty="0"/>
              <a:t>What, if any, are the restrictions concerning transmission of language that may be considered indecent or obscene?</a:t>
            </a:r>
          </a:p>
          <a:p>
            <a:pPr>
              <a:buFontTx/>
              <a:buNone/>
            </a:pPr>
            <a:r>
              <a:rPr lang="en-US" altLang="en-US" sz="2800" dirty="0">
                <a:solidFill>
                  <a:schemeClr val="bg1">
                    <a:lumMod val="75000"/>
                  </a:schemeClr>
                </a:solidFill>
              </a:rPr>
              <a:t>A. The FCC maintains a list of words that are not permitted to be used on amateur frequencies</a:t>
            </a:r>
          </a:p>
          <a:p>
            <a:pPr>
              <a:buFontTx/>
              <a:buNone/>
            </a:pPr>
            <a:r>
              <a:rPr lang="en-US" altLang="en-US" sz="2800" dirty="0"/>
              <a:t>B. Any such language is prohibited</a:t>
            </a:r>
          </a:p>
          <a:p>
            <a:pPr>
              <a:buFontTx/>
              <a:buNone/>
            </a:pPr>
            <a:r>
              <a:rPr lang="en-US" altLang="en-US" sz="2800" dirty="0">
                <a:solidFill>
                  <a:schemeClr val="bg1">
                    <a:lumMod val="75000"/>
                  </a:schemeClr>
                </a:solidFill>
              </a:rPr>
              <a:t>C. The ITU maintains a list of words that are not permitted to be used on amateur frequencies</a:t>
            </a:r>
          </a:p>
          <a:p>
            <a:pPr>
              <a:buFontTx/>
              <a:buNone/>
            </a:pPr>
            <a:r>
              <a:rPr lang="en-US" altLang="en-US" sz="2800" dirty="0">
                <a:solidFill>
                  <a:schemeClr val="bg1">
                    <a:lumMod val="75000"/>
                  </a:schemeClr>
                </a:solidFill>
              </a:rPr>
              <a:t>D. There is no such prohibition </a:t>
            </a:r>
          </a:p>
          <a:p>
            <a:pPr>
              <a:buFontTx/>
              <a:buNone/>
            </a:pPr>
            <a:endParaRPr lang="en-US" altLang="en-US" sz="2800" dirty="0"/>
          </a:p>
        </p:txBody>
      </p:sp>
    </p:spTree>
    <p:extLst>
      <p:ext uri="{BB962C8B-B14F-4D97-AF65-F5344CB8AC3E}">
        <p14:creationId xmlns:p14="http://schemas.microsoft.com/office/powerpoint/2010/main" val="412734525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T1D07 [97.113(d)]</a:t>
            </a:r>
            <a:endParaRPr lang="en-US" dirty="0"/>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sz="2800" dirty="0"/>
              <a:t>What types of amateur stations can automatically retransmit the signals of other amateur stations?</a:t>
            </a:r>
          </a:p>
          <a:p>
            <a:pPr>
              <a:buFontTx/>
              <a:buNone/>
            </a:pPr>
            <a:r>
              <a:rPr lang="en-US" altLang="en-US" sz="2800" dirty="0"/>
              <a:t>A. Auxiliary, beacon, or Earth stations</a:t>
            </a:r>
          </a:p>
          <a:p>
            <a:pPr>
              <a:buFontTx/>
              <a:buNone/>
            </a:pPr>
            <a:r>
              <a:rPr lang="en-US" altLang="en-US" sz="2800" dirty="0"/>
              <a:t>B. Earth, repeater, or space stations</a:t>
            </a:r>
          </a:p>
          <a:p>
            <a:pPr>
              <a:buFontTx/>
              <a:buNone/>
            </a:pPr>
            <a:r>
              <a:rPr lang="en-US" altLang="en-US" sz="2800" dirty="0"/>
              <a:t>C. Beacon, repeater, or space stations</a:t>
            </a:r>
          </a:p>
          <a:p>
            <a:pPr>
              <a:buFontTx/>
              <a:buNone/>
            </a:pPr>
            <a:r>
              <a:rPr lang="en-US" altLang="en-US" sz="2800" dirty="0"/>
              <a:t>D. Repeater, auxiliary, or space stations</a:t>
            </a:r>
          </a:p>
        </p:txBody>
      </p:sp>
    </p:spTree>
    <p:extLst>
      <p:ext uri="{BB962C8B-B14F-4D97-AF65-F5344CB8AC3E}">
        <p14:creationId xmlns:p14="http://schemas.microsoft.com/office/powerpoint/2010/main" val="252403649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T1D07 [97.113(d)]</a:t>
            </a:r>
            <a:endParaRPr lang="en-US" dirty="0"/>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sz="2800" dirty="0"/>
              <a:t>What types of amateur stations can automatically retransmit the signals of other amateur stations?</a:t>
            </a:r>
          </a:p>
          <a:p>
            <a:pPr>
              <a:buFontTx/>
              <a:buNone/>
            </a:pPr>
            <a:r>
              <a:rPr lang="en-US" altLang="en-US" sz="2800" dirty="0">
                <a:solidFill>
                  <a:schemeClr val="bg1">
                    <a:lumMod val="75000"/>
                  </a:schemeClr>
                </a:solidFill>
              </a:rPr>
              <a:t>A. Auxiliary, beacon, or Earth stations</a:t>
            </a:r>
          </a:p>
          <a:p>
            <a:pPr>
              <a:buFontTx/>
              <a:buNone/>
            </a:pPr>
            <a:r>
              <a:rPr lang="en-US" altLang="en-US" sz="2800" dirty="0">
                <a:solidFill>
                  <a:schemeClr val="bg1">
                    <a:lumMod val="75000"/>
                  </a:schemeClr>
                </a:solidFill>
              </a:rPr>
              <a:t>B. Earth, repeater, or space stations</a:t>
            </a:r>
          </a:p>
          <a:p>
            <a:pPr>
              <a:buFontTx/>
              <a:buNone/>
            </a:pPr>
            <a:r>
              <a:rPr lang="en-US" altLang="en-US" sz="2800" dirty="0">
                <a:solidFill>
                  <a:schemeClr val="bg1">
                    <a:lumMod val="75000"/>
                  </a:schemeClr>
                </a:solidFill>
              </a:rPr>
              <a:t>C. Beacon, repeater, or space stations</a:t>
            </a:r>
          </a:p>
          <a:p>
            <a:pPr>
              <a:buFontTx/>
              <a:buNone/>
            </a:pPr>
            <a:r>
              <a:rPr lang="en-US" altLang="en-US" sz="2800" dirty="0"/>
              <a:t>D. Repeater, auxiliary, or space stations</a:t>
            </a:r>
          </a:p>
        </p:txBody>
      </p:sp>
    </p:spTree>
    <p:extLst>
      <p:ext uri="{BB962C8B-B14F-4D97-AF65-F5344CB8AC3E}">
        <p14:creationId xmlns:p14="http://schemas.microsoft.com/office/powerpoint/2010/main" val="425146546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T1D08 [97.113(a)(3)(iii)]</a:t>
            </a:r>
            <a:endParaRPr lang="en-US" dirty="0"/>
          </a:p>
        </p:txBody>
      </p:sp>
      <p:sp>
        <p:nvSpPr>
          <p:cNvPr id="3" name="Content Placeholder 2"/>
          <p:cNvSpPr>
            <a:spLocks noGrp="1"/>
          </p:cNvSpPr>
          <p:nvPr>
            <p:ph idx="1"/>
          </p:nvPr>
        </p:nvSpPr>
        <p:spPr>
          <a:xfrm>
            <a:off x="457200" y="1295400"/>
            <a:ext cx="8229600" cy="4830763"/>
          </a:xfrm>
        </p:spPr>
        <p:txBody>
          <a:bodyPr/>
          <a:lstStyle/>
          <a:p>
            <a:pPr>
              <a:buFontTx/>
              <a:buNone/>
            </a:pPr>
            <a:r>
              <a:rPr lang="en-US" altLang="en-US" sz="2600" dirty="0"/>
              <a:t>In which of the following circumstances may the control operator of an amateur station receive compensation for operating that station? </a:t>
            </a:r>
          </a:p>
          <a:p>
            <a:pPr>
              <a:buFontTx/>
              <a:buNone/>
            </a:pPr>
            <a:r>
              <a:rPr lang="en-US" altLang="en-US" sz="2600" dirty="0"/>
              <a:t>A. When the communication is related to the sale of amateur equipment by the control operator's employer</a:t>
            </a:r>
          </a:p>
          <a:p>
            <a:pPr>
              <a:buFontTx/>
              <a:buNone/>
            </a:pPr>
            <a:r>
              <a:rPr lang="en-US" altLang="en-US" sz="2600" dirty="0"/>
              <a:t>B. When the communication is incidental to classroom instruction at an educational institution</a:t>
            </a:r>
          </a:p>
          <a:p>
            <a:pPr>
              <a:buFontTx/>
              <a:buNone/>
            </a:pPr>
            <a:r>
              <a:rPr lang="en-US" altLang="en-US" sz="2600" dirty="0"/>
              <a:t>C. When the communication is made to obtain emergency information for a local broadcast station</a:t>
            </a:r>
          </a:p>
          <a:p>
            <a:pPr>
              <a:buFontTx/>
              <a:buNone/>
            </a:pPr>
            <a:r>
              <a:rPr lang="en-US" altLang="en-US" sz="2600" dirty="0"/>
              <a:t>D. All of these choices are correct</a:t>
            </a:r>
          </a:p>
        </p:txBody>
      </p:sp>
    </p:spTree>
    <p:extLst>
      <p:ext uri="{BB962C8B-B14F-4D97-AF65-F5344CB8AC3E}">
        <p14:creationId xmlns:p14="http://schemas.microsoft.com/office/powerpoint/2010/main" val="309093206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T1D08 [97.113(a)(3)(iii)]</a:t>
            </a:r>
            <a:endParaRPr lang="en-US" dirty="0"/>
          </a:p>
        </p:txBody>
      </p:sp>
      <p:sp>
        <p:nvSpPr>
          <p:cNvPr id="3" name="Content Placeholder 2"/>
          <p:cNvSpPr>
            <a:spLocks noGrp="1"/>
          </p:cNvSpPr>
          <p:nvPr>
            <p:ph idx="1"/>
          </p:nvPr>
        </p:nvSpPr>
        <p:spPr>
          <a:xfrm>
            <a:off x="457200" y="1295400"/>
            <a:ext cx="8229600" cy="4830763"/>
          </a:xfrm>
        </p:spPr>
        <p:txBody>
          <a:bodyPr/>
          <a:lstStyle/>
          <a:p>
            <a:pPr>
              <a:buFontTx/>
              <a:buNone/>
            </a:pPr>
            <a:r>
              <a:rPr lang="en-US" altLang="en-US" sz="2600" dirty="0"/>
              <a:t>In which of the following circumstances may the control operator of an amateur station receive compensation for operating that station? </a:t>
            </a:r>
          </a:p>
          <a:p>
            <a:pPr>
              <a:buFontTx/>
              <a:buNone/>
            </a:pPr>
            <a:r>
              <a:rPr lang="en-US" altLang="en-US" sz="2600" dirty="0">
                <a:solidFill>
                  <a:schemeClr val="bg1">
                    <a:lumMod val="75000"/>
                  </a:schemeClr>
                </a:solidFill>
              </a:rPr>
              <a:t>A. When the communication is related to the sale of amateur equipment by the control operator's employer</a:t>
            </a:r>
          </a:p>
          <a:p>
            <a:pPr>
              <a:buFontTx/>
              <a:buNone/>
            </a:pPr>
            <a:r>
              <a:rPr lang="en-US" altLang="en-US" sz="2600" dirty="0"/>
              <a:t>B. When the communication is incidental to classroom instruction at an educational institution</a:t>
            </a:r>
          </a:p>
          <a:p>
            <a:pPr>
              <a:buFontTx/>
              <a:buNone/>
            </a:pPr>
            <a:r>
              <a:rPr lang="en-US" altLang="en-US" sz="2600" dirty="0">
                <a:solidFill>
                  <a:schemeClr val="bg1">
                    <a:lumMod val="75000"/>
                  </a:schemeClr>
                </a:solidFill>
              </a:rPr>
              <a:t>C. When the communication is made to obtain emergency information for a local broadcast station</a:t>
            </a:r>
          </a:p>
          <a:p>
            <a:pPr>
              <a:buFontTx/>
              <a:buNone/>
            </a:pPr>
            <a:r>
              <a:rPr lang="en-US" altLang="en-US" sz="2600" dirty="0">
                <a:solidFill>
                  <a:schemeClr val="bg1">
                    <a:lumMod val="75000"/>
                  </a:schemeClr>
                </a:solidFill>
              </a:rPr>
              <a:t>D. All of these choices are correct</a:t>
            </a:r>
          </a:p>
        </p:txBody>
      </p:sp>
    </p:spTree>
    <p:extLst>
      <p:ext uri="{BB962C8B-B14F-4D97-AF65-F5344CB8AC3E}">
        <p14:creationId xmlns:p14="http://schemas.microsoft.com/office/powerpoint/2010/main" val="349268740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T1D09 [97.113(5)(b)]</a:t>
            </a:r>
            <a:endParaRPr lang="en-US" dirty="0"/>
          </a:p>
        </p:txBody>
      </p:sp>
      <p:sp>
        <p:nvSpPr>
          <p:cNvPr id="3" name="Content Placeholder 2"/>
          <p:cNvSpPr>
            <a:spLocks noGrp="1"/>
          </p:cNvSpPr>
          <p:nvPr>
            <p:ph idx="1"/>
          </p:nvPr>
        </p:nvSpPr>
        <p:spPr>
          <a:xfrm>
            <a:off x="457200" y="1219200"/>
            <a:ext cx="8229600" cy="5257800"/>
          </a:xfrm>
        </p:spPr>
        <p:txBody>
          <a:bodyPr/>
          <a:lstStyle/>
          <a:p>
            <a:pPr>
              <a:buFontTx/>
              <a:buNone/>
            </a:pPr>
            <a:r>
              <a:rPr lang="en-US" altLang="en-US" sz="2500" dirty="0"/>
              <a:t>When may amateur stations transmit information in support of broadcasting, program production, or news gathering, assuming no other means is available?</a:t>
            </a:r>
          </a:p>
          <a:p>
            <a:pPr>
              <a:buFontTx/>
              <a:buNone/>
            </a:pPr>
            <a:r>
              <a:rPr lang="en-US" altLang="en-US" sz="2500" dirty="0"/>
              <a:t>A. When such communications are directly related to the immediate safety of human life or protection of property</a:t>
            </a:r>
          </a:p>
          <a:p>
            <a:pPr>
              <a:buFontTx/>
              <a:buNone/>
            </a:pPr>
            <a:r>
              <a:rPr lang="en-US" altLang="en-US" sz="2500" dirty="0"/>
              <a:t>B. When broadcasting communications to or from the space shuttle</a:t>
            </a:r>
          </a:p>
          <a:p>
            <a:pPr>
              <a:buFontTx/>
              <a:buNone/>
            </a:pPr>
            <a:r>
              <a:rPr lang="en-US" altLang="en-US" sz="2500" dirty="0"/>
              <a:t>C. Where noncommercial programming is gathered and supplied exclusively to the National Public Radio network </a:t>
            </a:r>
          </a:p>
          <a:p>
            <a:pPr>
              <a:buFontTx/>
              <a:buNone/>
            </a:pPr>
            <a:r>
              <a:rPr lang="en-US" altLang="en-US" sz="2500" dirty="0"/>
              <a:t>D. Never</a:t>
            </a:r>
          </a:p>
        </p:txBody>
      </p:sp>
    </p:spTree>
    <p:extLst>
      <p:ext uri="{BB962C8B-B14F-4D97-AF65-F5344CB8AC3E}">
        <p14:creationId xmlns:p14="http://schemas.microsoft.com/office/powerpoint/2010/main" val="101308128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T1D09 [97.113(5)(b)]</a:t>
            </a:r>
            <a:endParaRPr lang="en-US" dirty="0"/>
          </a:p>
        </p:txBody>
      </p:sp>
      <p:sp>
        <p:nvSpPr>
          <p:cNvPr id="3" name="Content Placeholder 2"/>
          <p:cNvSpPr>
            <a:spLocks noGrp="1"/>
          </p:cNvSpPr>
          <p:nvPr>
            <p:ph idx="1"/>
          </p:nvPr>
        </p:nvSpPr>
        <p:spPr>
          <a:xfrm>
            <a:off x="457200" y="1219200"/>
            <a:ext cx="8229600" cy="5257800"/>
          </a:xfrm>
        </p:spPr>
        <p:txBody>
          <a:bodyPr/>
          <a:lstStyle/>
          <a:p>
            <a:pPr>
              <a:buFontTx/>
              <a:buNone/>
            </a:pPr>
            <a:r>
              <a:rPr lang="en-US" altLang="en-US" sz="2500" dirty="0"/>
              <a:t>When may amateur stations transmit information in support of broadcasting, program production, or news gathering, assuming no other means is available?</a:t>
            </a:r>
          </a:p>
          <a:p>
            <a:pPr>
              <a:buFontTx/>
              <a:buNone/>
            </a:pPr>
            <a:r>
              <a:rPr lang="en-US" altLang="en-US" sz="2500" dirty="0"/>
              <a:t>A. When such communications are directly related to the immediate safety of human life or protection of property</a:t>
            </a:r>
          </a:p>
          <a:p>
            <a:pPr>
              <a:buFontTx/>
              <a:buNone/>
            </a:pPr>
            <a:r>
              <a:rPr lang="en-US" altLang="en-US" sz="2500" dirty="0">
                <a:solidFill>
                  <a:schemeClr val="bg1">
                    <a:lumMod val="75000"/>
                  </a:schemeClr>
                </a:solidFill>
              </a:rPr>
              <a:t>B. When broadcasting communications to or from the space shuttle</a:t>
            </a:r>
          </a:p>
          <a:p>
            <a:pPr>
              <a:buFontTx/>
              <a:buNone/>
            </a:pPr>
            <a:r>
              <a:rPr lang="en-US" altLang="en-US" sz="2500" dirty="0">
                <a:solidFill>
                  <a:schemeClr val="bg1">
                    <a:lumMod val="75000"/>
                  </a:schemeClr>
                </a:solidFill>
              </a:rPr>
              <a:t>C. Where noncommercial programming is gathered and supplied exclusively to the National Public Radio network </a:t>
            </a:r>
          </a:p>
          <a:p>
            <a:pPr>
              <a:buFontTx/>
              <a:buNone/>
            </a:pPr>
            <a:r>
              <a:rPr lang="en-US" altLang="en-US" sz="2500" dirty="0">
                <a:solidFill>
                  <a:schemeClr val="bg1">
                    <a:lumMod val="75000"/>
                  </a:schemeClr>
                </a:solidFill>
              </a:rPr>
              <a:t>D. Never</a:t>
            </a:r>
          </a:p>
        </p:txBody>
      </p:sp>
      <p:sp>
        <p:nvSpPr>
          <p:cNvPr id="4" name="TextBox 3"/>
          <p:cNvSpPr txBox="1">
            <a:spLocks noChangeArrowheads="1"/>
          </p:cNvSpPr>
          <p:nvPr/>
        </p:nvSpPr>
        <p:spPr bwMode="auto">
          <a:xfrm>
            <a:off x="2209800" y="5461337"/>
            <a:ext cx="64770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000" b="1" dirty="0">
                <a:solidFill>
                  <a:srgbClr val="0070C0"/>
                </a:solidFill>
                <a:cs typeface="Arial" charset="0"/>
              </a:rPr>
              <a:t>Transmitting to the general public is called broadcasting. Ham radios are Radio Telephones not licensed for broadcast except in an emergency. </a:t>
            </a:r>
          </a:p>
        </p:txBody>
      </p:sp>
    </p:spTree>
    <p:extLst>
      <p:ext uri="{BB962C8B-B14F-4D97-AF65-F5344CB8AC3E}">
        <p14:creationId xmlns:p14="http://schemas.microsoft.com/office/powerpoint/2010/main" val="5401105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T1D10 [97.3(a)(10)]</a:t>
            </a:r>
            <a:endParaRPr lang="en-US" dirty="0"/>
          </a:p>
        </p:txBody>
      </p:sp>
      <p:sp>
        <p:nvSpPr>
          <p:cNvPr id="3" name="Content Placeholder 2"/>
          <p:cNvSpPr>
            <a:spLocks noGrp="1"/>
          </p:cNvSpPr>
          <p:nvPr>
            <p:ph idx="1"/>
          </p:nvPr>
        </p:nvSpPr>
        <p:spPr/>
        <p:txBody>
          <a:bodyPr/>
          <a:lstStyle/>
          <a:p>
            <a:pPr>
              <a:buFontTx/>
              <a:buNone/>
            </a:pPr>
            <a:r>
              <a:rPr lang="en-US" altLang="en-US" sz="2800" dirty="0"/>
              <a:t>How does the FCC define broadcasting for the Amateur Radio Service?</a:t>
            </a:r>
          </a:p>
          <a:p>
            <a:pPr>
              <a:buFontTx/>
              <a:buNone/>
            </a:pPr>
            <a:r>
              <a:rPr lang="en-US" altLang="en-US" sz="2800" dirty="0"/>
              <a:t>A. Two-way transmissions by amateur stations</a:t>
            </a:r>
          </a:p>
          <a:p>
            <a:pPr>
              <a:buFontTx/>
              <a:buNone/>
            </a:pPr>
            <a:r>
              <a:rPr lang="en-US" altLang="en-US" sz="2800" dirty="0"/>
              <a:t>B. Any transmission made by the licensed station</a:t>
            </a:r>
          </a:p>
          <a:p>
            <a:pPr>
              <a:buFontTx/>
              <a:buNone/>
            </a:pPr>
            <a:r>
              <a:rPr lang="en-US" altLang="en-US" sz="2800" dirty="0"/>
              <a:t>C. Transmission of messages directed only to amateur operators</a:t>
            </a:r>
          </a:p>
          <a:p>
            <a:pPr>
              <a:buFontTx/>
              <a:buNone/>
            </a:pPr>
            <a:r>
              <a:rPr lang="en-US" altLang="en-US" sz="2800" dirty="0"/>
              <a:t>D. Transmissions intended for reception by the general public</a:t>
            </a:r>
          </a:p>
        </p:txBody>
      </p:sp>
    </p:spTree>
    <p:extLst>
      <p:ext uri="{BB962C8B-B14F-4D97-AF65-F5344CB8AC3E}">
        <p14:creationId xmlns:p14="http://schemas.microsoft.com/office/powerpoint/2010/main" val="3706419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26750</TotalTime>
  <Words>9086</Words>
  <Application>Microsoft Office PowerPoint</Application>
  <PresentationFormat>On-screen Show (4:3)</PresentationFormat>
  <Paragraphs>887</Paragraphs>
  <Slides>149</Slides>
  <Notes>10</Notes>
  <HiddenSlides>1</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149</vt:i4>
      </vt:variant>
    </vt:vector>
  </HeadingPairs>
  <TitlesOfParts>
    <vt:vector size="154" baseType="lpstr">
      <vt:lpstr>Arial</vt:lpstr>
      <vt:lpstr>Calibri</vt:lpstr>
      <vt:lpstr>Office Theme</vt:lpstr>
      <vt:lpstr>Default Design</vt:lpstr>
      <vt:lpstr>1_Default Design</vt:lpstr>
      <vt:lpstr>Hi-Landers Ham Class</vt:lpstr>
      <vt:lpstr>Sub-element 1 of 10</vt:lpstr>
      <vt:lpstr>PowerPoint Presentation</vt:lpstr>
      <vt:lpstr>Study Hints</vt:lpstr>
      <vt:lpstr>Text Color</vt:lpstr>
      <vt:lpstr>2022 Technician Class (FCC Element 2)</vt:lpstr>
      <vt:lpstr>2018 Technician Class (Element 2)</vt:lpstr>
      <vt:lpstr>SUBELEMENT T1 </vt:lpstr>
      <vt:lpstr>PowerPoint Presentation</vt:lpstr>
      <vt:lpstr>T1A01 [97.1]</vt:lpstr>
      <vt:lpstr>T1A01 [97.1]</vt:lpstr>
      <vt:lpstr>T1A02 [97.1]</vt:lpstr>
      <vt:lpstr>T1A02 [97.1]</vt:lpstr>
      <vt:lpstr>T1A03 [97.119(b)(2)] </vt:lpstr>
      <vt:lpstr>T1A03 [97.119(b)(2)] </vt:lpstr>
      <vt:lpstr>T1A04 [97.5(b)(1)]</vt:lpstr>
      <vt:lpstr>T1A04 [97.5(b)(1)]</vt:lpstr>
      <vt:lpstr>T1A05 [97.7]</vt:lpstr>
      <vt:lpstr>T1A05 [97.7]</vt:lpstr>
      <vt:lpstr>T1A06 [97.3(a)(9)]</vt:lpstr>
      <vt:lpstr>T1A06 [97.3(a)(9)]</vt:lpstr>
      <vt:lpstr>T1A07 [97.3(a)(41)]</vt:lpstr>
      <vt:lpstr>T1A07 [97.3(a)(41)]</vt:lpstr>
      <vt:lpstr>T1A08 [97.3(a)(22)]</vt:lpstr>
      <vt:lpstr>T1A08 [97.3(a)(22)]</vt:lpstr>
      <vt:lpstr>T1A09 [97.3(a)(22)]</vt:lpstr>
      <vt:lpstr>T1A09 [97.3(a)(22)]</vt:lpstr>
      <vt:lpstr>T1A10 [97.3(a)(38), 97.407]</vt:lpstr>
      <vt:lpstr>T1A10 [97.3(a)(38), 97.407]</vt:lpstr>
      <vt:lpstr>T1A11 [97.101 (d)]</vt:lpstr>
      <vt:lpstr>T1A11 [97.101 (d)]</vt:lpstr>
      <vt:lpstr>PowerPoint Presentation</vt:lpstr>
      <vt:lpstr>T1B01 [97.301 (e)]</vt:lpstr>
      <vt:lpstr>T1B01 [97.301 (e)]</vt:lpstr>
      <vt:lpstr>T1B02 [97.301, 97.207(c)]</vt:lpstr>
      <vt:lpstr>T1B02 [97.301, 97.207(c)]</vt:lpstr>
      <vt:lpstr>T1B03 [97.301(a)]</vt:lpstr>
      <vt:lpstr>T1B03 [97.301(a)]</vt:lpstr>
      <vt:lpstr>T1B04 [97.301(a)]</vt:lpstr>
      <vt:lpstr>T1B04 [97.301(a)]</vt:lpstr>
      <vt:lpstr>T1B05 [97.305(c)]</vt:lpstr>
      <vt:lpstr>T1B05 [97.305(c)]</vt:lpstr>
      <vt:lpstr>T1B06 [97.301(e), 97.305]</vt:lpstr>
      <vt:lpstr>T1B06 [97.301(e), 97.305]</vt:lpstr>
      <vt:lpstr>T1B07 [97.305(a), (c)]</vt:lpstr>
      <vt:lpstr>T1B07 [97.305(a), (c)]</vt:lpstr>
      <vt:lpstr>T1B08 [97.303]</vt:lpstr>
      <vt:lpstr>T1B08 [97.303]</vt:lpstr>
      <vt:lpstr>T1B09 [97.101(a), 97.301(a-e)]</vt:lpstr>
      <vt:lpstr>T1B09 [97.101(a), 97.301(a-e)]</vt:lpstr>
      <vt:lpstr>T1B10 [97.305(c)]</vt:lpstr>
      <vt:lpstr>T1B10 [97.305(c)]</vt:lpstr>
      <vt:lpstr>T1B11 [97.313]</vt:lpstr>
      <vt:lpstr>T1B11 [97.313]</vt:lpstr>
      <vt:lpstr>T1B12 [97.313(b)]</vt:lpstr>
      <vt:lpstr>T1B12 [97.313(b)]</vt:lpstr>
      <vt:lpstr>PowerPoint Presentation</vt:lpstr>
      <vt:lpstr>T1C01 [97.9(a), 97.17(a)]</vt:lpstr>
      <vt:lpstr>T1C01 [97.9(a), 97.17(a)]</vt:lpstr>
      <vt:lpstr>T1C02 [97.19]</vt:lpstr>
      <vt:lpstr>T1C02 [97.19]</vt:lpstr>
      <vt:lpstr>T1C03 [97.117]</vt:lpstr>
      <vt:lpstr>T1C03 [97.117]</vt:lpstr>
      <vt:lpstr>T1C04 [97.23]</vt:lpstr>
      <vt:lpstr>T1C04 [97.23]</vt:lpstr>
      <vt:lpstr>T1C05</vt:lpstr>
      <vt:lpstr>T1C05</vt:lpstr>
      <vt:lpstr>T1C06 [97.5(a)(2)]</vt:lpstr>
      <vt:lpstr>T1C06 [97.5(a)(2)]</vt:lpstr>
      <vt:lpstr>T1C07 [97.23]</vt:lpstr>
      <vt:lpstr>T1C07 [97.23]</vt:lpstr>
      <vt:lpstr>T1C08 [97.25]</vt:lpstr>
      <vt:lpstr>T1C08 [97.25]</vt:lpstr>
      <vt:lpstr>T1C09 [97.21(a)(b)]</vt:lpstr>
      <vt:lpstr>T1C09 [97.21(a)(b)]</vt:lpstr>
      <vt:lpstr>T1C10 [97.5a]</vt:lpstr>
      <vt:lpstr>T1C10 [97.5a]</vt:lpstr>
      <vt:lpstr>T1C11 [97.21(b)]</vt:lpstr>
      <vt:lpstr>T1C11 [97.21(b)]</vt:lpstr>
      <vt:lpstr>PowerPoint Presentation</vt:lpstr>
      <vt:lpstr>T1D01 [97.111(a)(1)]</vt:lpstr>
      <vt:lpstr>T1D01 [97.111(a)(1)]</vt:lpstr>
      <vt:lpstr>T1D02 [97.113(b), 97.111(b)]</vt:lpstr>
      <vt:lpstr>T1D02 [97.113(b), 97.111(b)]</vt:lpstr>
      <vt:lpstr>T1D03 [97.211(b), 97.215(b), 97.113(a)(4)]</vt:lpstr>
      <vt:lpstr>T1D03 [97.211(b), 97.215(b), 97.113(a)(4)]</vt:lpstr>
      <vt:lpstr>T1D04 [97.113(a)(4), 97.113(c)]</vt:lpstr>
      <vt:lpstr>T1D04 [97.113(a)(4), 97.113(c)]</vt:lpstr>
      <vt:lpstr>T1D05 [97.113(a)(3)(ii)]</vt:lpstr>
      <vt:lpstr>T1D05 [97.113(a)(3)(ii)]</vt:lpstr>
      <vt:lpstr>T1D06 [97.113(a)(4)]</vt:lpstr>
      <vt:lpstr>T1D06 [97.113(a)(4)]</vt:lpstr>
      <vt:lpstr>T1D07 [97.113(d)]</vt:lpstr>
      <vt:lpstr>T1D07 [97.113(d)]</vt:lpstr>
      <vt:lpstr>T1D08 [97.113(a)(3)(iii)]</vt:lpstr>
      <vt:lpstr>T1D08 [97.113(a)(3)(iii)]</vt:lpstr>
      <vt:lpstr>T1D09 [97.113(5)(b)]</vt:lpstr>
      <vt:lpstr>T1D09 [97.113(5)(b)]</vt:lpstr>
      <vt:lpstr>T1D10 [97.3(a)(10)]</vt:lpstr>
      <vt:lpstr>T1D10 [97.3(a)(10)]</vt:lpstr>
      <vt:lpstr>T1D11 [97.119(a)]</vt:lpstr>
      <vt:lpstr>T1D11 [97.119(a)]</vt:lpstr>
      <vt:lpstr>PowerPoint Presentation</vt:lpstr>
      <vt:lpstr>T1E01 [97.7(a)]</vt:lpstr>
      <vt:lpstr>T1E01 [97.7(a)]</vt:lpstr>
      <vt:lpstr>T1E02 [97.301, 97.207(c)]</vt:lpstr>
      <vt:lpstr>T1E02 [97.301, 97.207(c)]</vt:lpstr>
      <vt:lpstr>T1E03 [97.103(b)]</vt:lpstr>
      <vt:lpstr>T1E03 [97.103(b)]</vt:lpstr>
      <vt:lpstr>T1E04 [97.103(b)]</vt:lpstr>
      <vt:lpstr>T1E04 [97.103(b)]</vt:lpstr>
      <vt:lpstr>T1E05 [97.3(a)(14)]</vt:lpstr>
      <vt:lpstr>T1E05 [97.3(a)(14)]</vt:lpstr>
      <vt:lpstr>T1E06 [97.301]</vt:lpstr>
      <vt:lpstr>T1E06 [97.301]</vt:lpstr>
      <vt:lpstr>T1E07 [97.103(a)]</vt:lpstr>
      <vt:lpstr>T1E07 [97.103(a)]</vt:lpstr>
      <vt:lpstr>T1E08 [97.3(a)(6), 97.205(d)]</vt:lpstr>
      <vt:lpstr>T1E08 [97.3(a)(6), 97.205(d)]</vt:lpstr>
      <vt:lpstr>T1E09 [97.109(c)]</vt:lpstr>
      <vt:lpstr>T1E09 [97.109(c)]</vt:lpstr>
      <vt:lpstr>T1E10 [97.3(a)(39)]</vt:lpstr>
      <vt:lpstr>T1E10 [97.3(a)(39)]</vt:lpstr>
      <vt:lpstr>T1E11 [97.103(a)]</vt:lpstr>
      <vt:lpstr>T1E11 [97.103(a)]</vt:lpstr>
      <vt:lpstr>PowerPoint Presentation</vt:lpstr>
      <vt:lpstr>T1F01 [97.103(c)]</vt:lpstr>
      <vt:lpstr>T1F01 [97.103(c)]</vt:lpstr>
      <vt:lpstr>T1F02 [97.119 (a)]</vt:lpstr>
      <vt:lpstr>T1F02 [97.119 (a)]</vt:lpstr>
      <vt:lpstr>T1F03 [97.119(a)]</vt:lpstr>
      <vt:lpstr>T1F03 [97.119(a)]</vt:lpstr>
      <vt:lpstr>T1F04 [97.119(b) (2)]</vt:lpstr>
      <vt:lpstr>T1F04 [97.119(b) (2)]</vt:lpstr>
      <vt:lpstr>T1F05 [97.119(b)(2)]</vt:lpstr>
      <vt:lpstr>T1F05 [97.119(b)(2)]</vt:lpstr>
      <vt:lpstr>T1F06 [97.119(c)]</vt:lpstr>
      <vt:lpstr>T1F06 [97.119(c)]</vt:lpstr>
      <vt:lpstr>T1F07 [97.115(a)(2)]</vt:lpstr>
      <vt:lpstr>T1F07 [97.115(a)(2)]</vt:lpstr>
      <vt:lpstr>T1F08 [97.3(a)(47)]</vt:lpstr>
      <vt:lpstr>T1F08 [97.3(a)(47)]</vt:lpstr>
      <vt:lpstr>T1F09 [97.3(a)(40)]</vt:lpstr>
      <vt:lpstr>T1F09 [97.3(a)(40)]</vt:lpstr>
      <vt:lpstr>T1F10 [97.205(g)]</vt:lpstr>
      <vt:lpstr>T1F10 [97.205(g)]</vt:lpstr>
      <vt:lpstr>T1F11 [97.5(b)(2)]</vt:lpstr>
      <vt:lpstr>T1F11 [97.5(b)(2)]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Hi-Landers Ham Class</dc:title>
  <dc:creator>Rich</dc:creator>
  <cp:lastModifiedBy>Richard Bugarin</cp:lastModifiedBy>
  <cp:revision>73</cp:revision>
  <dcterms:created xsi:type="dcterms:W3CDTF">2016-01-06T23:17:50Z</dcterms:created>
  <dcterms:modified xsi:type="dcterms:W3CDTF">2023-03-20T15:56:32Z</dcterms:modified>
</cp:coreProperties>
</file>